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6"/>
  </p:notesMasterIdLst>
  <p:sldIdLst>
    <p:sldId id="257" r:id="rId2"/>
    <p:sldId id="284" r:id="rId3"/>
    <p:sldId id="258" r:id="rId4"/>
    <p:sldId id="259" r:id="rId5"/>
    <p:sldId id="261" r:id="rId6"/>
    <p:sldId id="260" r:id="rId7"/>
    <p:sldId id="263" r:id="rId8"/>
    <p:sldId id="264" r:id="rId9"/>
    <p:sldId id="282" r:id="rId10"/>
    <p:sldId id="265" r:id="rId11"/>
    <p:sldId id="266" r:id="rId12"/>
    <p:sldId id="267" r:id="rId13"/>
    <p:sldId id="280" r:id="rId14"/>
    <p:sldId id="268" r:id="rId15"/>
    <p:sldId id="269" r:id="rId16"/>
    <p:sldId id="270" r:id="rId17"/>
    <p:sldId id="271" r:id="rId18"/>
    <p:sldId id="279" r:id="rId19"/>
    <p:sldId id="283" r:id="rId20"/>
    <p:sldId id="285" r:id="rId21"/>
    <p:sldId id="286" r:id="rId22"/>
    <p:sldId id="287" r:id="rId23"/>
    <p:sldId id="272" r:id="rId24"/>
    <p:sldId id="281" r:id="rId25"/>
    <p:sldId id="289" r:id="rId26"/>
    <p:sldId id="273" r:id="rId27"/>
    <p:sldId id="291" r:id="rId28"/>
    <p:sldId id="288" r:id="rId29"/>
    <p:sldId id="274" r:id="rId30"/>
    <p:sldId id="275" r:id="rId31"/>
    <p:sldId id="276" r:id="rId32"/>
    <p:sldId id="277" r:id="rId33"/>
    <p:sldId id="290" r:id="rId34"/>
    <p:sldId id="292" r:id="rId35"/>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5" autoAdjust="0"/>
    <p:restoredTop sz="94714" autoAdjust="0"/>
  </p:normalViewPr>
  <p:slideViewPr>
    <p:cSldViewPr>
      <p:cViewPr>
        <p:scale>
          <a:sx n="90" d="100"/>
          <a:sy n="90" d="100"/>
        </p:scale>
        <p:origin x="-480" y="894"/>
      </p:cViewPr>
      <p:guideLst>
        <p:guide orient="horz" pos="2160"/>
        <p:guide pos="2880"/>
      </p:guideLst>
    </p:cSldViewPr>
  </p:slideViewPr>
  <p:outlineViewPr>
    <p:cViewPr>
      <p:scale>
        <a:sx n="33" d="100"/>
        <a:sy n="33" d="100"/>
      </p:scale>
      <p:origin x="42" y="39738"/>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4FEB4251-3CBD-4127-8CC9-206C22008499}" type="datetimeFigureOut">
              <a:rPr lang="fr-FR" smtClean="0"/>
              <a:pPr/>
              <a:t>12/07/2016</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AC9F1C50-9712-437B-A24E-0460F0C6A83A}" type="slidenum">
              <a:rPr lang="fr-FR" smtClean="0"/>
              <a:pPr/>
              <a:t>‹N°›</a:t>
            </a:fld>
            <a:endParaRPr lang="fr-F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Triangle isocè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540544" y="776288"/>
            <a:ext cx="8062912" cy="1470025"/>
          </a:xfrm>
        </p:spPr>
        <p:txBody>
          <a:bodyPr anchor="b">
            <a:normAutofit/>
          </a:bodyPr>
          <a:lstStyle>
            <a:lvl1pPr algn="r">
              <a:defRPr sz="4400"/>
            </a:lvl1pPr>
          </a:lstStyle>
          <a:p>
            <a:r>
              <a:rPr kumimoji="0" lang="fr-FR" smtClean="0"/>
              <a:t>Cliquez pour modifier le style du titre</a:t>
            </a:r>
            <a:endParaRPr kumimoji="0" lang="en-US"/>
          </a:p>
        </p:txBody>
      </p:sp>
      <p:sp>
        <p:nvSpPr>
          <p:cNvPr id="9" name="Sous-titr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a:xfrm>
            <a:off x="1371600" y="6012656"/>
            <a:ext cx="5791200" cy="365125"/>
          </a:xfrm>
        </p:spPr>
        <p:txBody>
          <a:bodyPr tIns="0" bIns="0" anchor="t"/>
          <a:lstStyle>
            <a:lvl1pPr algn="r">
              <a:defRPr sz="1000"/>
            </a:lvl1pPr>
          </a:lstStyle>
          <a:p>
            <a:fld id="{19BB391E-00D0-43FB-A625-61E93788F6EB}" type="datetimeFigureOut">
              <a:rPr lang="fr-FR" smtClean="0"/>
              <a:pPr/>
              <a:t>12/07/2016</a:t>
            </a:fld>
            <a:endParaRPr lang="fr-FR"/>
          </a:p>
        </p:txBody>
      </p:sp>
      <p:sp>
        <p:nvSpPr>
          <p:cNvPr id="17" name="Espace réservé du pied de page 16"/>
          <p:cNvSpPr>
            <a:spLocks noGrp="1"/>
          </p:cNvSpPr>
          <p:nvPr>
            <p:ph type="ftr" sz="quarter" idx="11"/>
          </p:nvPr>
        </p:nvSpPr>
        <p:spPr>
          <a:xfrm>
            <a:off x="1371600" y="5650704"/>
            <a:ext cx="5791200" cy="365125"/>
          </a:xfrm>
        </p:spPr>
        <p:txBody>
          <a:bodyPr tIns="0" bIns="0" anchor="b"/>
          <a:lstStyle>
            <a:lvl1pPr algn="r">
              <a:defRPr sz="1100"/>
            </a:lvl1pPr>
          </a:lstStyle>
          <a:p>
            <a:endParaRPr lang="fr-FR"/>
          </a:p>
        </p:txBody>
      </p:sp>
      <p:sp>
        <p:nvSpPr>
          <p:cNvPr id="29" name="Espace réservé du numéro de diapositive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9BB391E-00D0-43FB-A625-61E93788F6EB}" type="datetimeFigureOut">
              <a:rPr lang="fr-FR" smtClean="0"/>
              <a:pPr/>
              <a:t>12/07/2016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81800" y="381000"/>
            <a:ext cx="1905000" cy="5486400"/>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457200" y="381000"/>
            <a:ext cx="6248400" cy="5486400"/>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19BB391E-00D0-43FB-A625-61E93788F6EB}" type="datetimeFigureOut">
              <a:rPr lang="fr-FR" smtClean="0"/>
              <a:pPr/>
              <a:t>12/07/2016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67494"/>
            <a:ext cx="8229600" cy="1399032"/>
          </a:xfrm>
        </p:spPr>
        <p:txBody>
          <a:bodyPr/>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457200" y="1882808"/>
            <a:ext cx="822960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4791456" y="6480048"/>
            <a:ext cx="2133600" cy="301752"/>
          </a:xfrm>
        </p:spPr>
        <p:txBody>
          <a:bodyPr/>
          <a:lstStyle/>
          <a:p>
            <a:fld id="{19BB391E-00D0-43FB-A625-61E93788F6EB}" type="datetimeFigureOut">
              <a:rPr lang="fr-FR" smtClean="0"/>
              <a:pPr/>
              <a:t>12/07/2016</a:t>
            </a:fld>
            <a:endParaRPr lang="fr-FR"/>
          </a:p>
        </p:txBody>
      </p:sp>
      <p:sp>
        <p:nvSpPr>
          <p:cNvPr id="5" name="Espace réservé du pied de page 4"/>
          <p:cNvSpPr>
            <a:spLocks noGrp="1"/>
          </p:cNvSpPr>
          <p:nvPr>
            <p:ph type="ftr" sz="quarter" idx="11"/>
          </p:nvPr>
        </p:nvSpPr>
        <p:spPr>
          <a:xfrm>
            <a:off x="457200" y="6480969"/>
            <a:ext cx="4260056" cy="300831"/>
          </a:xfrm>
        </p:spPr>
        <p:txBody>
          <a:bodyPr/>
          <a:lstStyle/>
          <a:p>
            <a:endParaRPr lang="fr-FR"/>
          </a:p>
        </p:txBody>
      </p:sp>
      <p:sp>
        <p:nvSpPr>
          <p:cNvPr id="6" name="Espace réservé du numéro de diapositive 5"/>
          <p:cNvSpPr>
            <a:spLocks noGrp="1"/>
          </p:cNvSpPr>
          <p:nvPr>
            <p:ph type="sldNum" sz="quarter" idx="12"/>
          </p:nvPr>
        </p:nvSpPr>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9" name="Triangle rect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Triangle isocè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Espace réservé de la date 3"/>
          <p:cNvSpPr>
            <a:spLocks noGrp="1"/>
          </p:cNvSpPr>
          <p:nvPr>
            <p:ph type="dt" sz="half" idx="10"/>
          </p:nvPr>
        </p:nvSpPr>
        <p:spPr>
          <a:xfrm>
            <a:off x="6955632" y="6477000"/>
            <a:ext cx="2133600" cy="304800"/>
          </a:xfrm>
        </p:spPr>
        <p:txBody>
          <a:bodyPr/>
          <a:lstStyle/>
          <a:p>
            <a:fld id="{19BB391E-00D0-43FB-A625-61E93788F6EB}" type="datetimeFigureOut">
              <a:rPr lang="fr-FR" smtClean="0"/>
              <a:pPr/>
              <a:t>12/07/2016</a:t>
            </a:fld>
            <a:endParaRPr lang="fr-FR"/>
          </a:p>
        </p:txBody>
      </p:sp>
      <p:sp>
        <p:nvSpPr>
          <p:cNvPr id="5" name="Espace réservé du pied de page 4"/>
          <p:cNvSpPr>
            <a:spLocks noGrp="1"/>
          </p:cNvSpPr>
          <p:nvPr>
            <p:ph type="ftr" sz="quarter" idx="11"/>
          </p:nvPr>
        </p:nvSpPr>
        <p:spPr>
          <a:xfrm>
            <a:off x="2619376" y="6480969"/>
            <a:ext cx="4260056" cy="300831"/>
          </a:xfrm>
        </p:spPr>
        <p:txBody>
          <a:bodyPr/>
          <a:lstStyle/>
          <a:p>
            <a:endParaRPr lang="fr-FR"/>
          </a:p>
        </p:txBody>
      </p:sp>
      <p:sp>
        <p:nvSpPr>
          <p:cNvPr id="6" name="Espace réservé du numéro de diapositive 5"/>
          <p:cNvSpPr>
            <a:spLocks noGrp="1"/>
          </p:cNvSpPr>
          <p:nvPr>
            <p:ph type="sldNum" sz="quarter" idx="12"/>
          </p:nvPr>
        </p:nvSpPr>
        <p:spPr>
          <a:xfrm>
            <a:off x="8451056" y="809624"/>
            <a:ext cx="502920" cy="300831"/>
          </a:xfrm>
        </p:spPr>
        <p:txBody>
          <a:bodyPr/>
          <a:lstStyle/>
          <a:p>
            <a:fld id="{EA34AF3C-FEDC-46BE-B06B-6C5155E143E6}" type="slidenum">
              <a:rPr lang="fr-FR" smtClean="0"/>
              <a:pPr/>
              <a:t>‹N°›</a:t>
            </a:fld>
            <a:endParaRPr lang="fr-FR"/>
          </a:p>
        </p:txBody>
      </p:sp>
      <p:cxnSp>
        <p:nvCxnSpPr>
          <p:cNvPr id="11" name="Connecteur droit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Connecteur droit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r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Tree>
  </p:cSld>
  <p:clrMapOvr>
    <a:masterClrMapping/>
  </p:clrMapOvr>
  <p:transition spd="slow" advClick="0" advTm="10000">
    <p:split dir="in"/>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marL="0" algn="l">
              <a:defRPr/>
            </a:lvl1pPr>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4791456" y="6480969"/>
            <a:ext cx="2133600" cy="301752"/>
          </a:xfrm>
        </p:spPr>
        <p:txBody>
          <a:bodyPr/>
          <a:lstStyle/>
          <a:p>
            <a:fld id="{19BB391E-00D0-43FB-A625-61E93788F6EB}" type="datetimeFigureOut">
              <a:rPr lang="fr-FR" smtClean="0"/>
              <a:pPr/>
              <a:t>12/07/2016</a:t>
            </a:fld>
            <a:endParaRPr lang="fr-FR"/>
          </a:p>
        </p:txBody>
      </p:sp>
      <p:sp>
        <p:nvSpPr>
          <p:cNvPr id="6" name="Espace réservé du pied de page 5"/>
          <p:cNvSpPr>
            <a:spLocks noGrp="1"/>
          </p:cNvSpPr>
          <p:nvPr>
            <p:ph type="ftr" sz="quarter" idx="11"/>
          </p:nvPr>
        </p:nvSpPr>
        <p:spPr>
          <a:xfrm>
            <a:off x="457200" y="6480969"/>
            <a:ext cx="4260056" cy="301752"/>
          </a:xfrm>
        </p:spPr>
        <p:txBody>
          <a:bodyPr/>
          <a:lstStyle/>
          <a:p>
            <a:endParaRPr lang="fr-FR"/>
          </a:p>
        </p:txBody>
      </p:sp>
      <p:sp>
        <p:nvSpPr>
          <p:cNvPr id="7" name="Espace réservé du numéro de diapositive 6"/>
          <p:cNvSpPr>
            <a:spLocks noGrp="1"/>
          </p:cNvSpPr>
          <p:nvPr>
            <p:ph type="sldNum" sz="quarter" idx="12"/>
          </p:nvPr>
        </p:nvSpPr>
        <p:spPr>
          <a:xfrm>
            <a:off x="7589520" y="6480969"/>
            <a:ext cx="502920" cy="301752"/>
          </a:xfrm>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a:xfrm>
            <a:off x="4791456" y="6480969"/>
            <a:ext cx="2130552" cy="301752"/>
          </a:xfrm>
        </p:spPr>
        <p:txBody>
          <a:bodyPr/>
          <a:lstStyle/>
          <a:p>
            <a:fld id="{19BB391E-00D0-43FB-A625-61E93788F6EB}" type="datetimeFigureOut">
              <a:rPr lang="fr-FR" smtClean="0"/>
              <a:pPr/>
              <a:t>12/07/2016</a:t>
            </a:fld>
            <a:endParaRPr lang="fr-FR"/>
          </a:p>
        </p:txBody>
      </p:sp>
      <p:sp>
        <p:nvSpPr>
          <p:cNvPr id="8" name="Espace réservé du pied de page 7"/>
          <p:cNvSpPr>
            <a:spLocks noGrp="1"/>
          </p:cNvSpPr>
          <p:nvPr>
            <p:ph type="ftr" sz="quarter" idx="11"/>
          </p:nvPr>
        </p:nvSpPr>
        <p:spPr>
          <a:xfrm>
            <a:off x="457200" y="6480969"/>
            <a:ext cx="4261104" cy="301752"/>
          </a:xfrm>
        </p:spPr>
        <p:txBody>
          <a:bodyPr/>
          <a:lstStyle/>
          <a:p>
            <a:endParaRPr lang="fr-FR"/>
          </a:p>
        </p:txBody>
      </p:sp>
      <p:sp>
        <p:nvSpPr>
          <p:cNvPr id="9" name="Espace réservé du numéro de diapositive 8"/>
          <p:cNvSpPr>
            <a:spLocks noGrp="1"/>
          </p:cNvSpPr>
          <p:nvPr>
            <p:ph type="sldNum" sz="quarter" idx="12"/>
          </p:nvPr>
        </p:nvSpPr>
        <p:spPr>
          <a:xfrm>
            <a:off x="7589520" y="6483096"/>
            <a:ext cx="502920" cy="301752"/>
          </a:xfrm>
        </p:spPr>
        <p:txBody>
          <a:bodyPr/>
          <a:lstStyle>
            <a:lvl1pPr algn="ctr">
              <a:defRPr/>
            </a:lvl1p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0"/>
            </a:lvl1p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19BB391E-00D0-43FB-A625-61E93788F6EB}" type="datetimeFigureOut">
              <a:rPr lang="fr-FR" smtClean="0"/>
              <a:pPr/>
              <a:t>12/07/2016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4791456" y="6480969"/>
            <a:ext cx="2133600" cy="301752"/>
          </a:xfrm>
        </p:spPr>
        <p:txBody>
          <a:bodyPr/>
          <a:lstStyle/>
          <a:p>
            <a:fld id="{19BB391E-00D0-43FB-A625-61E93788F6EB}" type="datetimeFigureOut">
              <a:rPr lang="fr-FR" smtClean="0"/>
              <a:pPr/>
              <a:t>12/07/2016</a:t>
            </a:fld>
            <a:endParaRPr lang="fr-FR"/>
          </a:p>
        </p:txBody>
      </p:sp>
      <p:sp>
        <p:nvSpPr>
          <p:cNvPr id="3" name="Espace réservé du pied de page 2"/>
          <p:cNvSpPr>
            <a:spLocks noGrp="1"/>
          </p:cNvSpPr>
          <p:nvPr>
            <p:ph type="ftr" sz="quarter" idx="11"/>
          </p:nvPr>
        </p:nvSpPr>
        <p:spPr>
          <a:xfrm>
            <a:off x="457200" y="6481890"/>
            <a:ext cx="4260056" cy="300831"/>
          </a:xfrm>
        </p:spPr>
        <p:txBody>
          <a:bodyPr/>
          <a:lstStyle/>
          <a:p>
            <a:endParaRPr lang="fr-FR"/>
          </a:p>
        </p:txBody>
      </p:sp>
      <p:sp>
        <p:nvSpPr>
          <p:cNvPr id="4" name="Espace réservé du numéro de diapositive 3"/>
          <p:cNvSpPr>
            <a:spLocks noGrp="1"/>
          </p:cNvSpPr>
          <p:nvPr>
            <p:ph type="sldNum" sz="quarter" idx="12"/>
          </p:nvPr>
        </p:nvSpPr>
        <p:spPr>
          <a:xfrm>
            <a:off x="7589520" y="6480969"/>
            <a:ext cx="502920" cy="301752"/>
          </a:xfrm>
        </p:spPr>
        <p:txBody>
          <a:body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a:xfrm>
            <a:off x="6278976" y="6556248"/>
            <a:ext cx="2133600" cy="301752"/>
          </a:xfrm>
        </p:spPr>
        <p:txBody>
          <a:bodyPr/>
          <a:lstStyle>
            <a:lvl1pPr>
              <a:defRPr sz="900"/>
            </a:lvl1pPr>
          </a:lstStyle>
          <a:p>
            <a:fld id="{19BB391E-00D0-43FB-A625-61E93788F6EB}" type="datetimeFigureOut">
              <a:rPr lang="fr-FR" smtClean="0"/>
              <a:pPr/>
              <a:t>12/07/2016</a:t>
            </a:fld>
            <a:endParaRPr lang="fr-FR"/>
          </a:p>
        </p:txBody>
      </p:sp>
      <p:sp>
        <p:nvSpPr>
          <p:cNvPr id="6" name="Espace réservé du pied de page 5"/>
          <p:cNvSpPr>
            <a:spLocks noGrp="1"/>
          </p:cNvSpPr>
          <p:nvPr>
            <p:ph type="ftr" sz="quarter" idx="11"/>
          </p:nvPr>
        </p:nvSpPr>
        <p:spPr>
          <a:xfrm>
            <a:off x="1135856" y="6556248"/>
            <a:ext cx="5143120" cy="301752"/>
          </a:xfrm>
        </p:spPr>
        <p:txBody>
          <a:bodyPr/>
          <a:lstStyle>
            <a:lvl1pPr>
              <a:defRPr sz="900"/>
            </a:lvl1pPr>
          </a:lstStyle>
          <a:p>
            <a:endParaRPr lang="fr-FR"/>
          </a:p>
        </p:txBody>
      </p:sp>
      <p:sp>
        <p:nvSpPr>
          <p:cNvPr id="7" name="Espace réservé du numéro de diapositive 6"/>
          <p:cNvSpPr>
            <a:spLocks noGrp="1"/>
          </p:cNvSpPr>
          <p:nvPr>
            <p:ph type="sldNum" sz="quarter" idx="12"/>
          </p:nvPr>
        </p:nvSpPr>
        <p:spPr>
          <a:xfrm>
            <a:off x="8410576" y="6556248"/>
            <a:ext cx="502920" cy="301752"/>
          </a:xfrm>
        </p:spPr>
        <p:txBody>
          <a:bodyPr/>
          <a:lstStyle>
            <a:lvl1pPr>
              <a:defRPr sz="900"/>
            </a:lvl1p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a:xfrm>
            <a:off x="6108192" y="6556248"/>
            <a:ext cx="2103120" cy="301752"/>
          </a:xfrm>
        </p:spPr>
        <p:txBody>
          <a:bodyPr/>
          <a:lstStyle>
            <a:lvl1pPr>
              <a:defRPr sz="900"/>
            </a:lvl1pPr>
          </a:lstStyle>
          <a:p>
            <a:fld id="{19BB391E-00D0-43FB-A625-61E93788F6EB}" type="datetimeFigureOut">
              <a:rPr lang="fr-FR" smtClean="0"/>
              <a:pPr/>
              <a:t>12/07/2016</a:t>
            </a:fld>
            <a:endParaRPr lang="fr-FR"/>
          </a:p>
        </p:txBody>
      </p:sp>
      <p:sp>
        <p:nvSpPr>
          <p:cNvPr id="6" name="Espace réservé du pied de page 5"/>
          <p:cNvSpPr>
            <a:spLocks noGrp="1"/>
          </p:cNvSpPr>
          <p:nvPr>
            <p:ph type="ftr" sz="quarter" idx="11"/>
          </p:nvPr>
        </p:nvSpPr>
        <p:spPr>
          <a:xfrm>
            <a:off x="1170432" y="6557169"/>
            <a:ext cx="4948072" cy="301752"/>
          </a:xfrm>
        </p:spPr>
        <p:txBody>
          <a:bodyPr/>
          <a:lstStyle>
            <a:lvl1pPr>
              <a:defRPr sz="900"/>
            </a:lvl1pPr>
          </a:lstStyle>
          <a:p>
            <a:endParaRPr lang="fr-FR"/>
          </a:p>
        </p:txBody>
      </p:sp>
      <p:sp>
        <p:nvSpPr>
          <p:cNvPr id="7" name="Espace réservé du numéro de diapositive 6"/>
          <p:cNvSpPr>
            <a:spLocks noGrp="1"/>
          </p:cNvSpPr>
          <p:nvPr>
            <p:ph type="sldNum" sz="quarter" idx="12"/>
          </p:nvPr>
        </p:nvSpPr>
        <p:spPr>
          <a:xfrm>
            <a:off x="8217192" y="6556248"/>
            <a:ext cx="365760" cy="301752"/>
          </a:xfrm>
        </p:spPr>
        <p:txBody>
          <a:bodyPr/>
          <a:lstStyle>
            <a:lvl1pPr algn="ctr">
              <a:defRPr sz="900"/>
            </a:lvl1pPr>
          </a:lstStyle>
          <a:p>
            <a:fld id="{EA34AF3C-FEDC-46BE-B06B-6C5155E143E6}" type="slidenum">
              <a:rPr lang="fr-FR" smtClean="0"/>
              <a:pPr/>
              <a:t>‹N°›</a:t>
            </a:fld>
            <a:endParaRPr lang="fr-FR"/>
          </a:p>
        </p:txBody>
      </p:sp>
    </p:spTree>
  </p:cSld>
  <p:clrMapOvr>
    <a:masterClrMapping/>
  </p:clrMapOvr>
  <p:transition spd="slow" advClick="0" advTm="10000">
    <p:split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1" name="Triangle rect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Connecteur droit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Connecteur droit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Espace réservé du titre 21"/>
          <p:cNvSpPr>
            <a:spLocks noGrp="1"/>
          </p:cNvSpPr>
          <p:nvPr>
            <p:ph type="title"/>
          </p:nvPr>
        </p:nvSpPr>
        <p:spPr>
          <a:xfrm>
            <a:off x="457200" y="267494"/>
            <a:ext cx="8229600" cy="1399032"/>
          </a:xfrm>
          <a:prstGeom prst="rect">
            <a:avLst/>
          </a:prstGeom>
        </p:spPr>
        <p:txBody>
          <a:bodyPr vert="horz" anchor="ctr">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9BB391E-00D0-43FB-A625-61E93788F6EB}" type="datetimeFigureOut">
              <a:rPr lang="fr-FR" smtClean="0"/>
              <a:pPr/>
              <a:t>12/07/2016</a:t>
            </a:fld>
            <a:endParaRPr lang="fr-FR"/>
          </a:p>
        </p:txBody>
      </p:sp>
      <p:sp>
        <p:nvSpPr>
          <p:cNvPr id="3" name="Espace réservé du pied de page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fr-FR"/>
          </a:p>
        </p:txBody>
      </p:sp>
      <p:sp>
        <p:nvSpPr>
          <p:cNvPr id="23" name="Espace réservé du numéro de diapositive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EA34AF3C-FEDC-46BE-B06B-6C5155E143E6}"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advClick="0" advTm="10000">
    <p:split dir="in"/>
  </p:transition>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9.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odil.tv/groupement/ateliers-college-au-cinema-2016/"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dirty="0" smtClean="0"/>
              <a:t/>
            </a:r>
            <a:br>
              <a:rPr lang="fr-FR" dirty="0" smtClean="0"/>
            </a:br>
            <a:r>
              <a:rPr lang="fr-FR" sz="4000" dirty="0" smtClean="0"/>
              <a:t>Niveau 4</a:t>
            </a:r>
            <a:r>
              <a:rPr lang="fr-FR" sz="4000" baseline="30000" dirty="0" smtClean="0"/>
              <a:t>ème</a:t>
            </a:r>
            <a:r>
              <a:rPr lang="fr-FR" sz="4000" dirty="0" smtClean="0"/>
              <a:t> </a:t>
            </a:r>
            <a:br>
              <a:rPr lang="fr-FR" sz="4000" dirty="0" smtClean="0"/>
            </a:br>
            <a:r>
              <a:rPr lang="fr-FR" sz="4000" dirty="0" smtClean="0"/>
              <a:t>Collège au cinéma </a:t>
            </a:r>
            <a:br>
              <a:rPr lang="fr-FR" sz="4000" dirty="0" smtClean="0"/>
            </a:br>
            <a:r>
              <a:rPr lang="fr-FR" sz="4000" dirty="0" smtClean="0"/>
              <a:t> « Court- mettrons » ensemble</a:t>
            </a:r>
            <a:r>
              <a:rPr lang="fr-FR" dirty="0" smtClean="0"/>
              <a:t> </a:t>
            </a:r>
            <a:br>
              <a:rPr lang="fr-FR" dirty="0" smtClean="0"/>
            </a:br>
            <a:endParaRPr lang="fr-FR" dirty="0"/>
          </a:p>
        </p:txBody>
      </p:sp>
      <p:sp>
        <p:nvSpPr>
          <p:cNvPr id="3" name="Espace réservé du contenu 2"/>
          <p:cNvSpPr>
            <a:spLocks noGrp="1"/>
          </p:cNvSpPr>
          <p:nvPr>
            <p:ph idx="1"/>
          </p:nvPr>
        </p:nvSpPr>
        <p:spPr/>
        <p:txBody>
          <a:bodyPr>
            <a:normAutofit/>
          </a:bodyPr>
          <a:lstStyle/>
          <a:p>
            <a:pPr>
              <a:buNone/>
            </a:pPr>
            <a:r>
              <a:rPr lang="fr-FR" sz="2400" dirty="0" smtClean="0"/>
              <a:t>     </a:t>
            </a:r>
            <a:r>
              <a:rPr lang="fr-FR" sz="2400" b="1" dirty="0" smtClean="0">
                <a:solidFill>
                  <a:schemeClr val="bg1"/>
                </a:solidFill>
              </a:rPr>
              <a:t>Dans le cadre de « collège au cinéma » les trois classes de 4</a:t>
            </a:r>
            <a:r>
              <a:rPr lang="fr-FR" sz="2400" b="1" baseline="30000" dirty="0" smtClean="0">
                <a:solidFill>
                  <a:schemeClr val="bg1"/>
                </a:solidFill>
              </a:rPr>
              <a:t>ème</a:t>
            </a:r>
            <a:r>
              <a:rPr lang="fr-FR" sz="2400" b="1" dirty="0" smtClean="0">
                <a:solidFill>
                  <a:schemeClr val="bg1"/>
                </a:solidFill>
              </a:rPr>
              <a:t> du collège  ont découvert trois films.</a:t>
            </a:r>
            <a:endParaRPr lang="fr-FR" sz="2400" b="1" i="1" dirty="0" smtClean="0">
              <a:solidFill>
                <a:schemeClr val="bg1"/>
              </a:solidFill>
            </a:endParaRPr>
          </a:p>
          <a:p>
            <a:pPr>
              <a:buNone/>
            </a:pPr>
            <a:endParaRPr lang="fr-FR" sz="2400" b="1" dirty="0" smtClean="0">
              <a:solidFill>
                <a:schemeClr val="bg1"/>
              </a:solidFill>
            </a:endParaRPr>
          </a:p>
          <a:p>
            <a:pPr>
              <a:buNone/>
            </a:pPr>
            <a:r>
              <a:rPr lang="fr-FR" sz="2400" b="1" dirty="0" smtClean="0">
                <a:solidFill>
                  <a:schemeClr val="bg1"/>
                </a:solidFill>
              </a:rPr>
              <a:t> 	A l’issue de ces projections un travail d’analyse a été effectué en classe.</a:t>
            </a:r>
          </a:p>
          <a:p>
            <a:pPr>
              <a:buNone/>
            </a:pPr>
            <a:endParaRPr lang="fr-FR" sz="2400" b="1" dirty="0" smtClean="0">
              <a:solidFill>
                <a:schemeClr val="bg1"/>
              </a:solidFill>
            </a:endParaRPr>
          </a:p>
          <a:p>
            <a:pPr>
              <a:buNone/>
            </a:pPr>
            <a:r>
              <a:rPr lang="fr-FR" sz="2400" b="1" dirty="0" smtClean="0">
                <a:solidFill>
                  <a:schemeClr val="bg1"/>
                </a:solidFill>
              </a:rPr>
              <a:t>  	La classe de 4</a:t>
            </a:r>
            <a:r>
              <a:rPr lang="fr-FR" sz="2400" b="1" baseline="30000" dirty="0" smtClean="0">
                <a:solidFill>
                  <a:schemeClr val="bg1"/>
                </a:solidFill>
              </a:rPr>
              <a:t>ème  </a:t>
            </a:r>
            <a:r>
              <a:rPr lang="fr-FR" sz="2800" b="1" i="1" dirty="0" smtClean="0">
                <a:solidFill>
                  <a:schemeClr val="bg1"/>
                </a:solidFill>
              </a:rPr>
              <a:t>A</a:t>
            </a:r>
            <a:r>
              <a:rPr lang="fr-FR" sz="2400" b="1" i="1" dirty="0" smtClean="0">
                <a:solidFill>
                  <a:schemeClr val="bg1"/>
                </a:solidFill>
              </a:rPr>
              <a:t> a </a:t>
            </a:r>
            <a:r>
              <a:rPr lang="fr-FR" sz="2400" b="1" dirty="0" smtClean="0">
                <a:solidFill>
                  <a:schemeClr val="bg1"/>
                </a:solidFill>
              </a:rPr>
              <a:t>réalisé un court-métrage en</a:t>
            </a:r>
          </a:p>
          <a:p>
            <a:pPr>
              <a:buNone/>
            </a:pPr>
            <a:r>
              <a:rPr lang="fr-FR" sz="2400" b="1" dirty="0" smtClean="0">
                <a:solidFill>
                  <a:schemeClr val="bg1"/>
                </a:solidFill>
              </a:rPr>
              <a:t>	s’inspirant  de la sélection des films.</a:t>
            </a:r>
          </a:p>
          <a:p>
            <a:pPr>
              <a:buNone/>
            </a:pPr>
            <a:endParaRPr lang="fr-FR"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Scale>
                                      <p:cBhvr>
                                        <p:cTn id="21"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3">
                                            <p:txEl>
                                              <p:pRg st="2" end="2"/>
                                            </p:txEl>
                                          </p:spTgt>
                                        </p:tgtEl>
                                        <p:attrNameLst>
                                          <p:attrName>ppt_x</p:attrName>
                                          <p:attrName>ppt_y</p:attrName>
                                        </p:attrNameLst>
                                      </p:cBhvr>
                                    </p:animMotion>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Scale>
                                      <p:cBhvr>
                                        <p:cTn id="28"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3">
                                            <p:txEl>
                                              <p:pRg st="4" end="4"/>
                                            </p:txEl>
                                          </p:spTgt>
                                        </p:tgtEl>
                                        <p:attrNameLst>
                                          <p:attrName>ppt_x</p:attrName>
                                          <p:attrName>ppt_y</p:attrName>
                                        </p:attrNameLst>
                                      </p:cBhvr>
                                    </p:animMotion>
                                    <p:animEffect transition="in" filter="fade">
                                      <p:cBhvr>
                                        <p:cTn id="30" dur="1000"/>
                                        <p:tgtEl>
                                          <p:spTgt spid="3">
                                            <p:txEl>
                                              <p:pRg st="4" end="4"/>
                                            </p:txEl>
                                          </p:spTgt>
                                        </p:tgtEl>
                                      </p:cBhvr>
                                    </p:animEffect>
                                  </p:childTnLst>
                                </p:cTn>
                              </p:par>
                              <p:par>
                                <p:cTn id="31" presetID="5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Scale>
                                      <p:cBhvr>
                                        <p:cTn id="33"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
                                            <p:txEl>
                                              <p:pRg st="5" end="5"/>
                                            </p:txEl>
                                          </p:spTgt>
                                        </p:tgtEl>
                                        <p:attrNameLst>
                                          <p:attrName>ppt_x</p:attrName>
                                          <p:attrName>ppt_y</p:attrName>
                                        </p:attrNameLst>
                                      </p:cBhvr>
                                    </p:animMotion>
                                    <p:animEffect transition="in" filter="fade">
                                      <p:cBhvr>
                                        <p:cTn id="35"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285720" y="285728"/>
            <a:ext cx="1143008" cy="6400800"/>
          </a:xfrm>
        </p:spPr>
        <p:txBody>
          <a:bodyPr>
            <a:normAutofit fontScale="90000"/>
          </a:bodyPr>
          <a:lstStyle/>
          <a:p>
            <a:pPr lvl="0"/>
            <a:r>
              <a:rPr lang="fr-FR" sz="2200" b="1" dirty="0" smtClean="0"/>
              <a:t>Etape 3 Travail sur le découpage technique avec l’initiation au matériel</a:t>
            </a:r>
            <a:r>
              <a:rPr lang="fr-FR" sz="2200" dirty="0" smtClean="0"/>
              <a:t/>
            </a:r>
            <a:br>
              <a:rPr lang="fr-FR" sz="2200" dirty="0" smtClean="0"/>
            </a:br>
            <a:endParaRPr lang="fr-FR" sz="2200" dirty="0"/>
          </a:p>
        </p:txBody>
      </p:sp>
      <p:sp>
        <p:nvSpPr>
          <p:cNvPr id="6" name="Espace réservé du texte 5"/>
          <p:cNvSpPr>
            <a:spLocks noGrp="1"/>
          </p:cNvSpPr>
          <p:nvPr>
            <p:ph type="body" sz="half" idx="2"/>
          </p:nvPr>
        </p:nvSpPr>
        <p:spPr/>
        <p:txBody>
          <a:bodyPr/>
          <a:lstStyle/>
          <a:p>
            <a:r>
              <a:rPr lang="fr-FR" dirty="0" smtClean="0"/>
              <a:t>Avec Florent, l’équipe de techniciens a manipulé, le clape la perche à son, la caméra, le pied de la caméra…..</a:t>
            </a:r>
            <a:endParaRPr lang="fr-FR" dirty="0"/>
          </a:p>
        </p:txBody>
      </p:sp>
      <p:pic>
        <p:nvPicPr>
          <p:cNvPr id="7170" name="Picture 2" descr="U:\ancien-perso\projets pédagogiques\Projets 2015-2016\Collège au cinéma niveau 4ème\photos\IMG_3534.JPG"/>
          <p:cNvPicPr>
            <a:picLocks noChangeAspect="1" noChangeArrowheads="1"/>
          </p:cNvPicPr>
          <p:nvPr/>
        </p:nvPicPr>
        <p:blipFill>
          <a:blip r:embed="rId2" cstate="print"/>
          <a:srcRect b="15702"/>
          <a:stretch>
            <a:fillRect/>
          </a:stretch>
        </p:blipFill>
        <p:spPr bwMode="auto">
          <a:xfrm>
            <a:off x="1643042" y="357165"/>
            <a:ext cx="4214842" cy="2653811"/>
          </a:xfrm>
          <a:prstGeom prst="rect">
            <a:avLst/>
          </a:prstGeom>
          <a:noFill/>
        </p:spPr>
      </p:pic>
      <p:pic>
        <p:nvPicPr>
          <p:cNvPr id="7171" name="Picture 3" descr="U:\ancien-perso\projets pédagogiques\Projets 2015-2016\Collège au cinéma niveau 4ème\photos\IMG_3546.JPG"/>
          <p:cNvPicPr>
            <a:picLocks noChangeAspect="1" noChangeArrowheads="1"/>
          </p:cNvPicPr>
          <p:nvPr/>
        </p:nvPicPr>
        <p:blipFill>
          <a:blip r:embed="rId3" cstate="print"/>
          <a:srcRect t="14644" r="7812" b="3770"/>
          <a:stretch>
            <a:fillRect/>
          </a:stretch>
        </p:blipFill>
        <p:spPr bwMode="auto">
          <a:xfrm>
            <a:off x="4714876" y="3214685"/>
            <a:ext cx="3707449" cy="2450687"/>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bg/>
                                          </p:spTgt>
                                        </p:tgtEl>
                                        <p:attrNameLst>
                                          <p:attrName>style.visibility</p:attrName>
                                        </p:attrNameLst>
                                      </p:cBhvr>
                                      <p:to>
                                        <p:strVal val="visible"/>
                                      </p:to>
                                    </p:set>
                                    <p:animScale>
                                      <p:cBhvr>
                                        <p:cTn id="14" dur="1000" decel="50000" fill="hold">
                                          <p:stCondLst>
                                            <p:cond delay="0"/>
                                          </p:stCondLst>
                                        </p:cTn>
                                        <p:tgtEl>
                                          <p:spTgt spid="6">
                                            <p:bg/>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bg/>
                                          </p:spTgt>
                                        </p:tgtEl>
                                        <p:attrNameLst>
                                          <p:attrName>ppt_x</p:attrName>
                                          <p:attrName>ppt_y</p:attrName>
                                        </p:attrNameLst>
                                      </p:cBhvr>
                                    </p:animMotion>
                                    <p:animEffect transition="in" filter="fade">
                                      <p:cBhvr>
                                        <p:cTn id="16" dur="1000"/>
                                        <p:tgtEl>
                                          <p:spTgt spid="6">
                                            <p:bg/>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Scale>
                                      <p:cBhvr>
                                        <p:cTn id="21"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xEl>
                                              <p:pRg st="0" end="0"/>
                                            </p:txEl>
                                          </p:spTgt>
                                        </p:tgtEl>
                                        <p:attrNameLst>
                                          <p:attrName>ppt_x</p:attrName>
                                          <p:attrName>ppt_y</p:attrName>
                                        </p:attrNameLst>
                                      </p:cBhvr>
                                    </p:animMotion>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7170"/>
                                        </p:tgtEl>
                                        <p:attrNameLst>
                                          <p:attrName>style.visibility</p:attrName>
                                        </p:attrNameLst>
                                      </p:cBhvr>
                                      <p:to>
                                        <p:strVal val="visible"/>
                                      </p:to>
                                    </p:set>
                                    <p:animEffect transition="in" filter="diamond(in)">
                                      <p:cBhvr>
                                        <p:cTn id="28" dur="2000"/>
                                        <p:tgtEl>
                                          <p:spTgt spid="7170"/>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7171"/>
                                        </p:tgtEl>
                                        <p:attrNameLst>
                                          <p:attrName>style.visibility</p:attrName>
                                        </p:attrNameLst>
                                      </p:cBhvr>
                                      <p:to>
                                        <p:strVal val="visible"/>
                                      </p:to>
                                    </p:set>
                                    <p:animEffect transition="in" filter="diamond(in)">
                                      <p:cBhvr>
                                        <p:cTn id="33"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5" name="Picture 5" descr="U:\ancien-perso\projets pédagogiques\Projets 2015-2016\Collège au cinéma niveau 4ème\photos\IMG_3550.JPG"/>
          <p:cNvPicPr>
            <a:picLocks noGrp="1" noChangeAspect="1" noChangeArrowheads="1"/>
          </p:cNvPicPr>
          <p:nvPr>
            <p:ph type="pic" idx="1"/>
          </p:nvPr>
        </p:nvPicPr>
        <p:blipFill>
          <a:blip r:embed="rId2" cstate="print"/>
          <a:srcRect l="76" t="16327" r="76"/>
          <a:stretch>
            <a:fillRect/>
          </a:stretch>
        </p:blipFill>
        <p:spPr bwMode="auto">
          <a:xfrm>
            <a:off x="357158" y="142852"/>
            <a:ext cx="4678951" cy="2928958"/>
          </a:xfrm>
          <a:prstGeom prst="rect">
            <a:avLst/>
          </a:prstGeom>
          <a:noFill/>
        </p:spPr>
      </p:pic>
      <p:pic>
        <p:nvPicPr>
          <p:cNvPr id="6" name="Picture 4" descr="U:\ancien-perso\projets pédagogiques\Projets 2015-2016\Collège au cinéma niveau 4ème\photos\IMG_3551.JPG"/>
          <p:cNvPicPr>
            <a:picLocks noChangeAspect="1" noChangeArrowheads="1"/>
          </p:cNvPicPr>
          <p:nvPr/>
        </p:nvPicPr>
        <p:blipFill>
          <a:blip r:embed="rId3" cstate="print"/>
          <a:srcRect l="14062" t="13598" r="28125" b="13184"/>
          <a:stretch>
            <a:fillRect/>
          </a:stretch>
        </p:blipFill>
        <p:spPr bwMode="auto">
          <a:xfrm>
            <a:off x="5357818" y="1500174"/>
            <a:ext cx="3549448" cy="3357586"/>
          </a:xfrm>
          <a:prstGeom prst="rect">
            <a:avLst/>
          </a:prstGeom>
          <a:noFill/>
        </p:spPr>
      </p:pic>
      <p:pic>
        <p:nvPicPr>
          <p:cNvPr id="8194" name="Picture 2" descr="U:\ancien-perso\projets pédagogiques\Projets 2015-2016\Collège au cinéma niveau 4ème\photos\IMG_3543.JPG"/>
          <p:cNvPicPr>
            <a:picLocks noChangeAspect="1" noChangeArrowheads="1"/>
          </p:cNvPicPr>
          <p:nvPr/>
        </p:nvPicPr>
        <p:blipFill>
          <a:blip r:embed="rId4" cstate="print"/>
          <a:srcRect l="8363" t="17575" r="18750" b="13597"/>
          <a:stretch>
            <a:fillRect/>
          </a:stretch>
        </p:blipFill>
        <p:spPr bwMode="auto">
          <a:xfrm>
            <a:off x="398750" y="3286124"/>
            <a:ext cx="4659080" cy="3286148"/>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diamond(in)">
                                      <p:cBhvr>
                                        <p:cTn id="17"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normAutofit fontScale="90000"/>
          </a:bodyPr>
          <a:lstStyle/>
          <a:p>
            <a:pPr lvl="0" algn="ctr"/>
            <a:r>
              <a:rPr lang="fr-FR" sz="4000" dirty="0" smtClean="0"/>
              <a:t>Etape 4 </a:t>
            </a:r>
            <a:br>
              <a:rPr lang="fr-FR" sz="4000" dirty="0" smtClean="0"/>
            </a:br>
            <a:r>
              <a:rPr lang="fr-FR" sz="4000" b="1" dirty="0" smtClean="0"/>
              <a:t>Réalisation du court-métrage</a:t>
            </a:r>
            <a:r>
              <a:rPr lang="fr-FR" dirty="0" smtClean="0"/>
              <a:t/>
            </a:r>
            <a:br>
              <a:rPr lang="fr-FR" dirty="0" smtClean="0"/>
            </a:br>
            <a:endParaRPr lang="fr-FR" dirty="0"/>
          </a:p>
        </p:txBody>
      </p:sp>
      <p:pic>
        <p:nvPicPr>
          <p:cNvPr id="9218" name="Picture 2" descr="U:\ancien-perso\projets pédagogiques\Projets 2015-2016\Collège au cinéma niveau 4ème\photos\IMG_3567.JPG"/>
          <p:cNvPicPr>
            <a:picLocks noChangeAspect="1" noChangeArrowheads="1"/>
          </p:cNvPicPr>
          <p:nvPr/>
        </p:nvPicPr>
        <p:blipFill>
          <a:blip r:embed="rId2" cstate="print"/>
          <a:srcRect t="29080" r="8593" b="9207"/>
          <a:stretch>
            <a:fillRect/>
          </a:stretch>
        </p:blipFill>
        <p:spPr bwMode="auto">
          <a:xfrm>
            <a:off x="500034" y="2143116"/>
            <a:ext cx="8215369" cy="4142807"/>
          </a:xfrm>
          <a:prstGeom prst="rect">
            <a:avLst/>
          </a:prstGeom>
          <a:noFill/>
        </p:spPr>
      </p:pic>
      <p:sp>
        <p:nvSpPr>
          <p:cNvPr id="8" name="ZoneTexte 7"/>
          <p:cNvSpPr txBox="1"/>
          <p:nvPr/>
        </p:nvSpPr>
        <p:spPr>
          <a:xfrm>
            <a:off x="500034" y="1357298"/>
            <a:ext cx="7858180" cy="369332"/>
          </a:xfrm>
          <a:prstGeom prst="rect">
            <a:avLst/>
          </a:prstGeom>
          <a:noFill/>
        </p:spPr>
        <p:txBody>
          <a:bodyPr wrap="square" rtlCol="0">
            <a:spAutoFit/>
          </a:bodyPr>
          <a:lstStyle/>
          <a:p>
            <a:r>
              <a:rPr lang="fr-FR" b="1" dirty="0" smtClean="0"/>
              <a:t>Tournage de la scène de la bibliothèque : ZAHINA et MAJID</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4" presetClass="entr" presetSubtype="0" fill="hold" nodeType="clickEffect">
                                  <p:stCondLst>
                                    <p:cond delay="0"/>
                                  </p:stCondLst>
                                  <p:childTnLst>
                                    <p:set>
                                      <p:cBhvr>
                                        <p:cTn id="20" dur="1" fill="hold">
                                          <p:stCondLst>
                                            <p:cond delay="0"/>
                                          </p:stCondLst>
                                        </p:cTn>
                                        <p:tgtEl>
                                          <p:spTgt spid="9218"/>
                                        </p:tgtEl>
                                        <p:attrNameLst>
                                          <p:attrName>style.visibility</p:attrName>
                                        </p:attrNameLst>
                                      </p:cBhvr>
                                      <p:to>
                                        <p:strVal val="visible"/>
                                      </p:to>
                                    </p:set>
                                    <p:anim from="(-#ppt_w/2)" to="(#ppt_x)" calcmode="lin" valueType="num">
                                      <p:cBhvr>
                                        <p:cTn id="21" dur="600" fill="hold">
                                          <p:stCondLst>
                                            <p:cond delay="0"/>
                                          </p:stCondLst>
                                        </p:cTn>
                                        <p:tgtEl>
                                          <p:spTgt spid="9218"/>
                                        </p:tgtEl>
                                        <p:attrNameLst>
                                          <p:attrName>ppt_x</p:attrName>
                                        </p:attrNameLst>
                                      </p:cBhvr>
                                    </p:anim>
                                    <p:anim from="0" to="-1.0" calcmode="lin" valueType="num">
                                      <p:cBhvr>
                                        <p:cTn id="22" dur="200" decel="50000" autoRev="1" fill="hold">
                                          <p:stCondLst>
                                            <p:cond delay="600"/>
                                          </p:stCondLst>
                                        </p:cTn>
                                        <p:tgtEl>
                                          <p:spTgt spid="9218"/>
                                        </p:tgtEl>
                                        <p:attrNameLst>
                                          <p:attrName>xshear</p:attrName>
                                        </p:attrNameLst>
                                      </p:cBhvr>
                                    </p:anim>
                                    <p:animScale>
                                      <p:cBhvr>
                                        <p:cTn id="23" dur="200" decel="100000" autoRev="1" fill="hold">
                                          <p:stCondLst>
                                            <p:cond delay="600"/>
                                          </p:stCondLst>
                                        </p:cTn>
                                        <p:tgtEl>
                                          <p:spTgt spid="9218"/>
                                        </p:tgtEl>
                                      </p:cBhvr>
                                      <p:from x="100000" y="100000"/>
                                      <p:to x="80000" y="100000"/>
                                    </p:animScale>
                                    <p:anim by="(#ppt_h/3+#ppt_w*0.1)" calcmode="lin" valueType="num">
                                      <p:cBhvr additive="sum">
                                        <p:cTn id="24" dur="200" decel="100000" autoRev="1" fill="hold">
                                          <p:stCondLst>
                                            <p:cond delay="600"/>
                                          </p:stCondLst>
                                        </p:cTn>
                                        <p:tgtEl>
                                          <p:spTgt spid="921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SCRIPTE (SHERIANE)</a:t>
            </a:r>
            <a:endParaRPr lang="fr-FR" dirty="0"/>
          </a:p>
        </p:txBody>
      </p:sp>
      <p:pic>
        <p:nvPicPr>
          <p:cNvPr id="5" name="Picture 3" descr="U:\ancien-perso\projets pédagogiques\Projets 2015-2016\Collège au cinéma niveau 4ème\photos\IMG_3589.JPG"/>
          <p:cNvPicPr>
            <a:picLocks noGrp="1" noChangeAspect="1" noChangeArrowheads="1"/>
          </p:cNvPicPr>
          <p:nvPr>
            <p:ph idx="1"/>
          </p:nvPr>
        </p:nvPicPr>
        <p:blipFill>
          <a:blip r:embed="rId2" cstate="print"/>
          <a:srcRect r="22107"/>
          <a:stretch>
            <a:fillRect/>
          </a:stretch>
        </p:blipFill>
        <p:spPr bwMode="auto">
          <a:xfrm>
            <a:off x="1000100" y="1643050"/>
            <a:ext cx="2743102" cy="4714908"/>
          </a:xfrm>
          <a:prstGeom prst="rect">
            <a:avLst/>
          </a:prstGeom>
          <a:noFill/>
        </p:spPr>
      </p:pic>
      <p:pic>
        <p:nvPicPr>
          <p:cNvPr id="22530" name="Picture 2" descr="U:\ancien-perso\projets pédagogiques\Projets 2015-2016\Collège au cinéma niveau 4ème\photos\DSC06985.JPG"/>
          <p:cNvPicPr>
            <a:picLocks noChangeAspect="1" noChangeArrowheads="1"/>
          </p:cNvPicPr>
          <p:nvPr/>
        </p:nvPicPr>
        <p:blipFill>
          <a:blip r:embed="rId3" cstate="print"/>
          <a:srcRect/>
          <a:stretch>
            <a:fillRect/>
          </a:stretch>
        </p:blipFill>
        <p:spPr bwMode="auto">
          <a:xfrm>
            <a:off x="4500562" y="1571612"/>
            <a:ext cx="3190881" cy="4786322"/>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2530"/>
                                        </p:tgtEl>
                                        <p:attrNameLst>
                                          <p:attrName>style.visibility</p:attrName>
                                        </p:attrNameLst>
                                      </p:cBhvr>
                                      <p:to>
                                        <p:strVal val="visible"/>
                                      </p:to>
                                    </p:set>
                                    <p:animEffect transition="in" filter="wipe(down)">
                                      <p:cBhvr>
                                        <p:cTn id="32" dur="580">
                                          <p:stCondLst>
                                            <p:cond delay="0"/>
                                          </p:stCondLst>
                                        </p:cTn>
                                        <p:tgtEl>
                                          <p:spTgt spid="22530"/>
                                        </p:tgtEl>
                                      </p:cBhvr>
                                    </p:animEffect>
                                    <p:anim calcmode="lin" valueType="num">
                                      <p:cBhvr>
                                        <p:cTn id="33" dur="1822" tmFilter="0,0; 0.14,0.36; 0.43,0.73; 0.71,0.91; 1.0,1.0">
                                          <p:stCondLst>
                                            <p:cond delay="0"/>
                                          </p:stCondLst>
                                        </p:cTn>
                                        <p:tgtEl>
                                          <p:spTgt spid="2253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253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253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253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2530"/>
                                        </p:tgtEl>
                                        <p:attrNameLst>
                                          <p:attrName>ppt_y</p:attrName>
                                        </p:attrNameLst>
                                      </p:cBhvr>
                                      <p:tavLst>
                                        <p:tav tm="0" fmla="#ppt_y-sin(pi*$)/81">
                                          <p:val>
                                            <p:fltVal val="0"/>
                                          </p:val>
                                        </p:tav>
                                        <p:tav tm="100000">
                                          <p:val>
                                            <p:fltVal val="1"/>
                                          </p:val>
                                        </p:tav>
                                      </p:tavLst>
                                    </p:anim>
                                    <p:animScale>
                                      <p:cBhvr>
                                        <p:cTn id="38" dur="26">
                                          <p:stCondLst>
                                            <p:cond delay="650"/>
                                          </p:stCondLst>
                                        </p:cTn>
                                        <p:tgtEl>
                                          <p:spTgt spid="22530"/>
                                        </p:tgtEl>
                                      </p:cBhvr>
                                      <p:to x="100000" y="60000"/>
                                    </p:animScale>
                                    <p:animScale>
                                      <p:cBhvr>
                                        <p:cTn id="39" dur="166" decel="50000">
                                          <p:stCondLst>
                                            <p:cond delay="676"/>
                                          </p:stCondLst>
                                        </p:cTn>
                                        <p:tgtEl>
                                          <p:spTgt spid="22530"/>
                                        </p:tgtEl>
                                      </p:cBhvr>
                                      <p:to x="100000" y="100000"/>
                                    </p:animScale>
                                    <p:animScale>
                                      <p:cBhvr>
                                        <p:cTn id="40" dur="26">
                                          <p:stCondLst>
                                            <p:cond delay="1312"/>
                                          </p:stCondLst>
                                        </p:cTn>
                                        <p:tgtEl>
                                          <p:spTgt spid="22530"/>
                                        </p:tgtEl>
                                      </p:cBhvr>
                                      <p:to x="100000" y="80000"/>
                                    </p:animScale>
                                    <p:animScale>
                                      <p:cBhvr>
                                        <p:cTn id="41" dur="166" decel="50000">
                                          <p:stCondLst>
                                            <p:cond delay="1338"/>
                                          </p:stCondLst>
                                        </p:cTn>
                                        <p:tgtEl>
                                          <p:spTgt spid="22530"/>
                                        </p:tgtEl>
                                      </p:cBhvr>
                                      <p:to x="100000" y="100000"/>
                                    </p:animScale>
                                    <p:animScale>
                                      <p:cBhvr>
                                        <p:cTn id="42" dur="26">
                                          <p:stCondLst>
                                            <p:cond delay="1642"/>
                                          </p:stCondLst>
                                        </p:cTn>
                                        <p:tgtEl>
                                          <p:spTgt spid="22530"/>
                                        </p:tgtEl>
                                      </p:cBhvr>
                                      <p:to x="100000" y="90000"/>
                                    </p:animScale>
                                    <p:animScale>
                                      <p:cBhvr>
                                        <p:cTn id="43" dur="166" decel="50000">
                                          <p:stCondLst>
                                            <p:cond delay="1668"/>
                                          </p:stCondLst>
                                        </p:cTn>
                                        <p:tgtEl>
                                          <p:spTgt spid="22530"/>
                                        </p:tgtEl>
                                      </p:cBhvr>
                                      <p:to x="100000" y="100000"/>
                                    </p:animScale>
                                    <p:animScale>
                                      <p:cBhvr>
                                        <p:cTn id="44" dur="26">
                                          <p:stCondLst>
                                            <p:cond delay="1808"/>
                                          </p:stCondLst>
                                        </p:cTn>
                                        <p:tgtEl>
                                          <p:spTgt spid="22530"/>
                                        </p:tgtEl>
                                      </p:cBhvr>
                                      <p:to x="100000" y="95000"/>
                                    </p:animScale>
                                    <p:animScale>
                                      <p:cBhvr>
                                        <p:cTn id="45" dur="166" decel="50000">
                                          <p:stCondLst>
                                            <p:cond delay="1834"/>
                                          </p:stCondLst>
                                        </p:cTn>
                                        <p:tgtEl>
                                          <p:spTgt spid="225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10242" name="Picture 2" descr="U:\ancien-perso\projets pédagogiques\Projets 2015-2016\Collège au cinéma niveau 4ème\photos\IMG_3571.JPG"/>
          <p:cNvPicPr>
            <a:picLocks noGrp="1" noChangeAspect="1" noChangeArrowheads="1"/>
          </p:cNvPicPr>
          <p:nvPr>
            <p:ph idx="1"/>
          </p:nvPr>
        </p:nvPicPr>
        <p:blipFill>
          <a:blip r:embed="rId2" cstate="print"/>
          <a:srcRect t="24444" b="2118"/>
          <a:stretch>
            <a:fillRect/>
          </a:stretch>
        </p:blipFill>
        <p:spPr bwMode="auto">
          <a:xfrm>
            <a:off x="642909" y="1571612"/>
            <a:ext cx="7944523" cy="4357718"/>
          </a:xfrm>
          <a:prstGeom prst="rect">
            <a:avLst/>
          </a:prstGeom>
          <a:noFill/>
        </p:spPr>
      </p:pic>
      <p:sp>
        <p:nvSpPr>
          <p:cNvPr id="5" name="ZoneTexte 4"/>
          <p:cNvSpPr txBox="1"/>
          <p:nvPr/>
        </p:nvSpPr>
        <p:spPr>
          <a:xfrm>
            <a:off x="1000100" y="642918"/>
            <a:ext cx="6858048" cy="369332"/>
          </a:xfrm>
          <a:prstGeom prst="rect">
            <a:avLst/>
          </a:prstGeom>
          <a:noFill/>
        </p:spPr>
        <p:txBody>
          <a:bodyPr wrap="square" rtlCol="0">
            <a:spAutoFit/>
          </a:bodyPr>
          <a:lstStyle/>
          <a:p>
            <a:r>
              <a:rPr lang="fr-FR" b="1" dirty="0" smtClean="0"/>
              <a:t>Tournage de la scène : ZAHINA appelle son frère à l’aide…</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10242"/>
                                        </p:tgtEl>
                                        <p:attrNameLst>
                                          <p:attrName>style.visibility</p:attrName>
                                        </p:attrNameLst>
                                      </p:cBhvr>
                                      <p:to>
                                        <p:strVal val="visible"/>
                                      </p:to>
                                    </p:set>
                                    <p:anim from="(-#ppt_w/2)" to="(#ppt_x)" calcmode="lin" valueType="num">
                                      <p:cBhvr>
                                        <p:cTn id="14" dur="600" fill="hold">
                                          <p:stCondLst>
                                            <p:cond delay="0"/>
                                          </p:stCondLst>
                                        </p:cTn>
                                        <p:tgtEl>
                                          <p:spTgt spid="10242"/>
                                        </p:tgtEl>
                                        <p:attrNameLst>
                                          <p:attrName>ppt_x</p:attrName>
                                        </p:attrNameLst>
                                      </p:cBhvr>
                                    </p:anim>
                                    <p:anim from="0" to="-1.0" calcmode="lin" valueType="num">
                                      <p:cBhvr>
                                        <p:cTn id="15" dur="200" decel="50000" autoRev="1" fill="hold">
                                          <p:stCondLst>
                                            <p:cond delay="600"/>
                                          </p:stCondLst>
                                        </p:cTn>
                                        <p:tgtEl>
                                          <p:spTgt spid="10242"/>
                                        </p:tgtEl>
                                        <p:attrNameLst>
                                          <p:attrName>xshear</p:attrName>
                                        </p:attrNameLst>
                                      </p:cBhvr>
                                    </p:anim>
                                    <p:animScale>
                                      <p:cBhvr>
                                        <p:cTn id="16" dur="200" decel="100000" autoRev="1" fill="hold">
                                          <p:stCondLst>
                                            <p:cond delay="600"/>
                                          </p:stCondLst>
                                        </p:cTn>
                                        <p:tgtEl>
                                          <p:spTgt spid="10242"/>
                                        </p:tgtEl>
                                      </p:cBhvr>
                                      <p:from x="100000" y="100000"/>
                                      <p:to x="80000" y="100000"/>
                                    </p:animScale>
                                    <p:anim by="(#ppt_h/3+#ppt_w*0.1)" calcmode="lin" valueType="num">
                                      <p:cBhvr additive="sum">
                                        <p:cTn id="17" dur="200" decel="100000" autoRev="1" fill="hold">
                                          <p:stCondLst>
                                            <p:cond delay="600"/>
                                          </p:stCondLst>
                                        </p:cTn>
                                        <p:tgtEl>
                                          <p:spTgt spid="10242"/>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11266" name="Picture 2" descr="U:\ancien-perso\projets pédagogiques\Projets 2015-2016\Collège au cinéma niveau 4ème\photos\IMG_3572.JPG"/>
          <p:cNvPicPr>
            <a:picLocks noGrp="1" noChangeAspect="1" noChangeArrowheads="1"/>
          </p:cNvPicPr>
          <p:nvPr>
            <p:ph idx="1"/>
          </p:nvPr>
        </p:nvPicPr>
        <p:blipFill>
          <a:blip r:embed="rId2" cstate="print"/>
          <a:srcRect t="36944"/>
          <a:stretch>
            <a:fillRect/>
          </a:stretch>
        </p:blipFill>
        <p:spPr bwMode="auto">
          <a:xfrm>
            <a:off x="428596" y="1785926"/>
            <a:ext cx="8039177" cy="3786214"/>
          </a:xfrm>
          <a:prstGeom prst="rect">
            <a:avLst/>
          </a:prstGeom>
          <a:noFill/>
        </p:spPr>
      </p:pic>
      <p:sp>
        <p:nvSpPr>
          <p:cNvPr id="5" name="ZoneTexte 4"/>
          <p:cNvSpPr txBox="1"/>
          <p:nvPr/>
        </p:nvSpPr>
        <p:spPr>
          <a:xfrm>
            <a:off x="428596" y="642918"/>
            <a:ext cx="8001056" cy="646331"/>
          </a:xfrm>
          <a:prstGeom prst="rect">
            <a:avLst/>
          </a:prstGeom>
          <a:noFill/>
        </p:spPr>
        <p:txBody>
          <a:bodyPr wrap="square" rtlCol="0">
            <a:spAutoFit/>
          </a:bodyPr>
          <a:lstStyle/>
          <a:p>
            <a:r>
              <a:rPr lang="fr-FR" b="1" dirty="0" smtClean="0"/>
              <a:t>Tournage de la scène : les deux groupes se disputent suite à l’attitude de la bibliothécaire…</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 from="(-#ppt_w/2)" to="(#ppt_x)" calcmode="lin" valueType="num">
                                      <p:cBhvr>
                                        <p:cTn id="14" dur="600" fill="hold">
                                          <p:stCondLst>
                                            <p:cond delay="0"/>
                                          </p:stCondLst>
                                        </p:cTn>
                                        <p:tgtEl>
                                          <p:spTgt spid="11266"/>
                                        </p:tgtEl>
                                        <p:attrNameLst>
                                          <p:attrName>ppt_x</p:attrName>
                                        </p:attrNameLst>
                                      </p:cBhvr>
                                    </p:anim>
                                    <p:anim from="0" to="-1.0" calcmode="lin" valueType="num">
                                      <p:cBhvr>
                                        <p:cTn id="15" dur="200" decel="50000" autoRev="1" fill="hold">
                                          <p:stCondLst>
                                            <p:cond delay="600"/>
                                          </p:stCondLst>
                                        </p:cTn>
                                        <p:tgtEl>
                                          <p:spTgt spid="11266"/>
                                        </p:tgtEl>
                                        <p:attrNameLst>
                                          <p:attrName>xshear</p:attrName>
                                        </p:attrNameLst>
                                      </p:cBhvr>
                                    </p:anim>
                                    <p:animScale>
                                      <p:cBhvr>
                                        <p:cTn id="16" dur="200" decel="100000" autoRev="1" fill="hold">
                                          <p:stCondLst>
                                            <p:cond delay="600"/>
                                          </p:stCondLst>
                                        </p:cTn>
                                        <p:tgtEl>
                                          <p:spTgt spid="11266"/>
                                        </p:tgtEl>
                                      </p:cBhvr>
                                      <p:from x="100000" y="100000"/>
                                      <p:to x="80000" y="100000"/>
                                    </p:animScale>
                                    <p:anim by="(#ppt_h/3+#ppt_w*0.1)" calcmode="lin" valueType="num">
                                      <p:cBhvr additive="sum">
                                        <p:cTn id="17" dur="200" decel="100000" autoRev="1" fill="hold">
                                          <p:stCondLst>
                                            <p:cond delay="600"/>
                                          </p:stCondLst>
                                        </p:cTn>
                                        <p:tgtEl>
                                          <p:spTgt spid="1126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12290" name="Picture 2" descr="U:\ancien-perso\projets pédagogiques\Projets 2015-2016\Collège au cinéma niveau 4ème\photos\IMG_3586.JPG"/>
          <p:cNvPicPr>
            <a:picLocks noGrp="1" noChangeAspect="1" noChangeArrowheads="1"/>
          </p:cNvPicPr>
          <p:nvPr>
            <p:ph idx="1"/>
          </p:nvPr>
        </p:nvPicPr>
        <p:blipFill>
          <a:blip r:embed="rId2" cstate="print"/>
          <a:srcRect t="13507"/>
          <a:stretch>
            <a:fillRect/>
          </a:stretch>
        </p:blipFill>
        <p:spPr bwMode="auto">
          <a:xfrm>
            <a:off x="357158" y="1163848"/>
            <a:ext cx="4357718" cy="2815214"/>
          </a:xfrm>
          <a:prstGeom prst="rect">
            <a:avLst/>
          </a:prstGeom>
          <a:noFill/>
        </p:spPr>
      </p:pic>
      <p:sp>
        <p:nvSpPr>
          <p:cNvPr id="5" name="ZoneTexte 4"/>
          <p:cNvSpPr txBox="1"/>
          <p:nvPr/>
        </p:nvSpPr>
        <p:spPr>
          <a:xfrm>
            <a:off x="642910" y="428604"/>
            <a:ext cx="7858180" cy="646331"/>
          </a:xfrm>
          <a:prstGeom prst="rect">
            <a:avLst/>
          </a:prstGeom>
          <a:noFill/>
        </p:spPr>
        <p:txBody>
          <a:bodyPr wrap="square" rtlCol="0">
            <a:spAutoFit/>
          </a:bodyPr>
          <a:lstStyle/>
          <a:p>
            <a:r>
              <a:rPr lang="fr-FR" b="1" dirty="0" smtClean="0"/>
              <a:t>Tournage de la scène de la découverte de la vidéo sur les réseaux sociaux….</a:t>
            </a:r>
            <a:endParaRPr lang="fr-FR" b="1" dirty="0"/>
          </a:p>
        </p:txBody>
      </p:sp>
      <p:pic>
        <p:nvPicPr>
          <p:cNvPr id="12291" name="Picture 3" descr="U:\ancien-perso\projets pédagogiques\Projets 2015-2016\Collège au cinéma niveau 4ème\photos\IMG_3587.JPG"/>
          <p:cNvPicPr>
            <a:picLocks noChangeAspect="1" noChangeArrowheads="1"/>
          </p:cNvPicPr>
          <p:nvPr/>
        </p:nvPicPr>
        <p:blipFill>
          <a:blip r:embed="rId3" cstate="print"/>
          <a:srcRect l="14844" t="28034" r="10937" b="9414"/>
          <a:stretch>
            <a:fillRect/>
          </a:stretch>
        </p:blipFill>
        <p:spPr bwMode="auto">
          <a:xfrm>
            <a:off x="4572000" y="4071942"/>
            <a:ext cx="4143404" cy="2608272"/>
          </a:xfrm>
          <a:prstGeom prst="rect">
            <a:avLst/>
          </a:prstGeom>
          <a:noFill/>
        </p:spPr>
      </p:pic>
      <p:sp>
        <p:nvSpPr>
          <p:cNvPr id="6" name="ZoneTexte 5"/>
          <p:cNvSpPr txBox="1"/>
          <p:nvPr/>
        </p:nvSpPr>
        <p:spPr>
          <a:xfrm>
            <a:off x="571472" y="4572008"/>
            <a:ext cx="3857652" cy="646331"/>
          </a:xfrm>
          <a:prstGeom prst="rect">
            <a:avLst/>
          </a:prstGeom>
          <a:noFill/>
        </p:spPr>
        <p:txBody>
          <a:bodyPr wrap="square" rtlCol="0">
            <a:spAutoFit/>
          </a:bodyPr>
          <a:lstStyle/>
          <a:p>
            <a:r>
              <a:rPr lang="fr-FR" b="1" dirty="0" smtClean="0"/>
              <a:t>Le prix de la meilleure perchiste revient à …</a:t>
            </a:r>
            <a:endParaRPr lang="fr-FR" b="1" dirty="0"/>
          </a:p>
        </p:txBody>
      </p:sp>
      <p:sp>
        <p:nvSpPr>
          <p:cNvPr id="7" name="ZoneTexte 6"/>
          <p:cNvSpPr txBox="1"/>
          <p:nvPr/>
        </p:nvSpPr>
        <p:spPr>
          <a:xfrm>
            <a:off x="611560" y="5733256"/>
            <a:ext cx="1728192" cy="369332"/>
          </a:xfrm>
          <a:prstGeom prst="rect">
            <a:avLst/>
          </a:prstGeom>
          <a:noFill/>
        </p:spPr>
        <p:txBody>
          <a:bodyPr wrap="square" rtlCol="0">
            <a:spAutoFit/>
          </a:bodyPr>
          <a:lstStyle/>
          <a:p>
            <a:r>
              <a:rPr lang="fr-FR" b="1" dirty="0" smtClean="0"/>
              <a:t>GLADYS</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12290"/>
                                        </p:tgtEl>
                                        <p:attrNameLst>
                                          <p:attrName>style.visibility</p:attrName>
                                        </p:attrNameLst>
                                      </p:cBhvr>
                                      <p:to>
                                        <p:strVal val="visible"/>
                                      </p:to>
                                    </p:set>
                                    <p:anim from="(-#ppt_w/2)" to="(#ppt_x)" calcmode="lin" valueType="num">
                                      <p:cBhvr>
                                        <p:cTn id="14" dur="600" fill="hold">
                                          <p:stCondLst>
                                            <p:cond delay="0"/>
                                          </p:stCondLst>
                                        </p:cTn>
                                        <p:tgtEl>
                                          <p:spTgt spid="12290"/>
                                        </p:tgtEl>
                                        <p:attrNameLst>
                                          <p:attrName>ppt_x</p:attrName>
                                        </p:attrNameLst>
                                      </p:cBhvr>
                                    </p:anim>
                                    <p:anim from="0" to="-1.0" calcmode="lin" valueType="num">
                                      <p:cBhvr>
                                        <p:cTn id="15" dur="200" decel="50000" autoRev="1" fill="hold">
                                          <p:stCondLst>
                                            <p:cond delay="600"/>
                                          </p:stCondLst>
                                        </p:cTn>
                                        <p:tgtEl>
                                          <p:spTgt spid="12290"/>
                                        </p:tgtEl>
                                        <p:attrNameLst>
                                          <p:attrName>xshear</p:attrName>
                                        </p:attrNameLst>
                                      </p:cBhvr>
                                    </p:anim>
                                    <p:animScale>
                                      <p:cBhvr>
                                        <p:cTn id="16" dur="200" decel="100000" autoRev="1" fill="hold">
                                          <p:stCondLst>
                                            <p:cond delay="600"/>
                                          </p:stCondLst>
                                        </p:cTn>
                                        <p:tgtEl>
                                          <p:spTgt spid="12290"/>
                                        </p:tgtEl>
                                      </p:cBhvr>
                                      <p:from x="100000" y="100000"/>
                                      <p:to x="80000" y="100000"/>
                                    </p:animScale>
                                    <p:anim by="(#ppt_h/3+#ppt_w*0.1)" calcmode="lin" valueType="num">
                                      <p:cBhvr additive="sum">
                                        <p:cTn id="17" dur="200" decel="100000" autoRev="1" fill="hold">
                                          <p:stCondLst>
                                            <p:cond delay="600"/>
                                          </p:stCondLst>
                                        </p:cTn>
                                        <p:tgtEl>
                                          <p:spTgt spid="12290"/>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nodeType="clickEffect">
                                  <p:stCondLst>
                                    <p:cond delay="0"/>
                                  </p:stCondLst>
                                  <p:childTnLst>
                                    <p:set>
                                      <p:cBhvr>
                                        <p:cTn id="21" dur="1" fill="hold">
                                          <p:stCondLst>
                                            <p:cond delay="0"/>
                                          </p:stCondLst>
                                        </p:cTn>
                                        <p:tgtEl>
                                          <p:spTgt spid="12291"/>
                                        </p:tgtEl>
                                        <p:attrNameLst>
                                          <p:attrName>style.visibility</p:attrName>
                                        </p:attrNameLst>
                                      </p:cBhvr>
                                      <p:to>
                                        <p:strVal val="visible"/>
                                      </p:to>
                                    </p:set>
                                    <p:anim from="(-#ppt_w/2)" to="(#ppt_x)" calcmode="lin" valueType="num">
                                      <p:cBhvr>
                                        <p:cTn id="22" dur="600" fill="hold">
                                          <p:stCondLst>
                                            <p:cond delay="0"/>
                                          </p:stCondLst>
                                        </p:cTn>
                                        <p:tgtEl>
                                          <p:spTgt spid="12291"/>
                                        </p:tgtEl>
                                        <p:attrNameLst>
                                          <p:attrName>ppt_x</p:attrName>
                                        </p:attrNameLst>
                                      </p:cBhvr>
                                    </p:anim>
                                    <p:anim from="0" to="-1.0" calcmode="lin" valueType="num">
                                      <p:cBhvr>
                                        <p:cTn id="23" dur="200" decel="50000" autoRev="1" fill="hold">
                                          <p:stCondLst>
                                            <p:cond delay="600"/>
                                          </p:stCondLst>
                                        </p:cTn>
                                        <p:tgtEl>
                                          <p:spTgt spid="12291"/>
                                        </p:tgtEl>
                                        <p:attrNameLst>
                                          <p:attrName>xshear</p:attrName>
                                        </p:attrNameLst>
                                      </p:cBhvr>
                                    </p:anim>
                                    <p:animScale>
                                      <p:cBhvr>
                                        <p:cTn id="24" dur="200" decel="100000" autoRev="1" fill="hold">
                                          <p:stCondLst>
                                            <p:cond delay="600"/>
                                          </p:stCondLst>
                                        </p:cTn>
                                        <p:tgtEl>
                                          <p:spTgt spid="12291"/>
                                        </p:tgtEl>
                                      </p:cBhvr>
                                      <p:from x="100000" y="100000"/>
                                      <p:to x="80000" y="100000"/>
                                    </p:animScale>
                                    <p:anim by="(#ppt_h/3+#ppt_w*0.1)" calcmode="lin" valueType="num">
                                      <p:cBhvr additive="sum">
                                        <p:cTn id="25" dur="200" decel="100000" autoRev="1" fill="hold">
                                          <p:stCondLst>
                                            <p:cond delay="600"/>
                                          </p:stCondLst>
                                        </p:cTn>
                                        <p:tgtEl>
                                          <p:spTgt spid="12291"/>
                                        </p:tgtEl>
                                        <p:attrNameLst>
                                          <p:attrName>ppt_x</p:attrName>
                                        </p:attrNameLst>
                                      </p:cBhvr>
                                    </p:anim>
                                  </p:childTnLst>
                                </p:cTn>
                              </p:par>
                            </p:childTnLst>
                          </p:cTn>
                        </p:par>
                      </p:childTnLst>
                    </p:cTn>
                  </p:par>
                  <p:par>
                    <p:cTn id="26" fill="hold">
                      <p:stCondLst>
                        <p:cond delay="indefinite"/>
                      </p:stCondLst>
                      <p:childTnLst>
                        <p:par>
                          <p:cTn id="27" fill="hold">
                            <p:stCondLst>
                              <p:cond delay="0"/>
                            </p:stCondLst>
                            <p:childTnLst>
                              <p:par>
                                <p:cTn id="28" presetID="5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Scale>
                                      <p:cBhvr>
                                        <p:cTn id="3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1000" decel="50000" fill="hold">
                                          <p:stCondLst>
                                            <p:cond delay="0"/>
                                          </p:stCondLst>
                                        </p:cTn>
                                        <p:tgtEl>
                                          <p:spTgt spid="6"/>
                                        </p:tgtEl>
                                        <p:attrNameLst>
                                          <p:attrName>ppt_x</p:attrName>
                                          <p:attrName>ppt_y</p:attrName>
                                        </p:attrNameLst>
                                      </p:cBhvr>
                                    </p:animMotion>
                                    <p:animEffect transition="in" filter="fade">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7"/>
                                        </p:tgtEl>
                                        <p:attrNameLst>
                                          <p:attrName>style.visibility</p:attrName>
                                        </p:attrNameLst>
                                      </p:cBhvr>
                                      <p:to>
                                        <p:strVal val="visible"/>
                                      </p:to>
                                    </p:set>
                                    <p:anim calcmode="discrete" valueType="clr">
                                      <p:cBhvr override="childStyle">
                                        <p:cTn id="3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7"/>
                                        </p:tgtEl>
                                        <p:attrNameLst>
                                          <p:attrName>fillcolor</p:attrName>
                                        </p:attrNameLst>
                                      </p:cBhvr>
                                      <p:tavLst>
                                        <p:tav tm="0">
                                          <p:val>
                                            <p:clrVal>
                                              <a:schemeClr val="accent2"/>
                                            </p:clrVal>
                                          </p:val>
                                        </p:tav>
                                        <p:tav tm="50000">
                                          <p:val>
                                            <p:clrVal>
                                              <a:schemeClr val="hlink"/>
                                            </p:clrVal>
                                          </p:val>
                                        </p:tav>
                                      </p:tavLst>
                                    </p:anim>
                                    <p:set>
                                      <p:cBhvr>
                                        <p:cTn id="3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ZoneTexte 3"/>
          <p:cNvSpPr txBox="1"/>
          <p:nvPr/>
        </p:nvSpPr>
        <p:spPr>
          <a:xfrm>
            <a:off x="571472" y="357166"/>
            <a:ext cx="7929618" cy="646331"/>
          </a:xfrm>
          <a:prstGeom prst="rect">
            <a:avLst/>
          </a:prstGeom>
          <a:noFill/>
        </p:spPr>
        <p:txBody>
          <a:bodyPr wrap="square" rtlCol="0">
            <a:spAutoFit/>
          </a:bodyPr>
          <a:lstStyle/>
          <a:p>
            <a:r>
              <a:rPr lang="fr-FR" b="1" dirty="0" smtClean="0"/>
              <a:t>Tournage de la scène : ZAHINA ET MAJID avec leurs camarades découvrent la vidéo au journal télévisé…</a:t>
            </a:r>
            <a:endParaRPr lang="fr-FR" b="1" dirty="0"/>
          </a:p>
        </p:txBody>
      </p:sp>
      <p:pic>
        <p:nvPicPr>
          <p:cNvPr id="13314" name="Picture 2" descr="U:\ancien-perso\projets pédagogiques\Projets 2015-2016\Collège au cinéma niveau 4ème\photos\IMG_3588.JPG"/>
          <p:cNvPicPr>
            <a:picLocks noGrp="1" noChangeAspect="1" noChangeArrowheads="1"/>
          </p:cNvPicPr>
          <p:nvPr>
            <p:ph idx="1"/>
          </p:nvPr>
        </p:nvPicPr>
        <p:blipFill>
          <a:blip r:embed="rId2" cstate="print"/>
          <a:srcRect t="15069"/>
          <a:stretch>
            <a:fillRect/>
          </a:stretch>
        </p:blipFill>
        <p:spPr bwMode="auto">
          <a:xfrm>
            <a:off x="571472" y="1285860"/>
            <a:ext cx="7770398" cy="4929221"/>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13314"/>
                                        </p:tgtEl>
                                        <p:attrNameLst>
                                          <p:attrName>style.visibility</p:attrName>
                                        </p:attrNameLst>
                                      </p:cBhvr>
                                      <p:to>
                                        <p:strVal val="visible"/>
                                      </p:to>
                                    </p:set>
                                    <p:anim from="(-#ppt_w/2)" to="(#ppt_x)" calcmode="lin" valueType="num">
                                      <p:cBhvr>
                                        <p:cTn id="14" dur="600" fill="hold">
                                          <p:stCondLst>
                                            <p:cond delay="0"/>
                                          </p:stCondLst>
                                        </p:cTn>
                                        <p:tgtEl>
                                          <p:spTgt spid="13314"/>
                                        </p:tgtEl>
                                        <p:attrNameLst>
                                          <p:attrName>ppt_x</p:attrName>
                                        </p:attrNameLst>
                                      </p:cBhvr>
                                    </p:anim>
                                    <p:anim from="0" to="-1.0" calcmode="lin" valueType="num">
                                      <p:cBhvr>
                                        <p:cTn id="15" dur="200" decel="50000" autoRev="1" fill="hold">
                                          <p:stCondLst>
                                            <p:cond delay="600"/>
                                          </p:stCondLst>
                                        </p:cTn>
                                        <p:tgtEl>
                                          <p:spTgt spid="13314"/>
                                        </p:tgtEl>
                                        <p:attrNameLst>
                                          <p:attrName>xshear</p:attrName>
                                        </p:attrNameLst>
                                      </p:cBhvr>
                                    </p:anim>
                                    <p:animScale>
                                      <p:cBhvr>
                                        <p:cTn id="16" dur="200" decel="100000" autoRev="1" fill="hold">
                                          <p:stCondLst>
                                            <p:cond delay="600"/>
                                          </p:stCondLst>
                                        </p:cTn>
                                        <p:tgtEl>
                                          <p:spTgt spid="13314"/>
                                        </p:tgtEl>
                                      </p:cBhvr>
                                      <p:from x="100000" y="100000"/>
                                      <p:to x="80000" y="100000"/>
                                    </p:animScale>
                                    <p:anim by="(#ppt_h/3+#ppt_w*0.1)" calcmode="lin" valueType="num">
                                      <p:cBhvr additive="sum">
                                        <p:cTn id="17" dur="200" decel="100000" autoRev="1" fill="hold">
                                          <p:stCondLst>
                                            <p:cond delay="600"/>
                                          </p:stCondLst>
                                        </p:cTn>
                                        <p:tgtEl>
                                          <p:spTgt spid="13314"/>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ZoneTexte 3"/>
          <p:cNvSpPr txBox="1"/>
          <p:nvPr/>
        </p:nvSpPr>
        <p:spPr>
          <a:xfrm>
            <a:off x="1000100" y="500042"/>
            <a:ext cx="6929486" cy="369332"/>
          </a:xfrm>
          <a:prstGeom prst="rect">
            <a:avLst/>
          </a:prstGeom>
          <a:noFill/>
        </p:spPr>
        <p:txBody>
          <a:bodyPr wrap="square" rtlCol="0">
            <a:spAutoFit/>
          </a:bodyPr>
          <a:lstStyle/>
          <a:p>
            <a:r>
              <a:rPr lang="fr-FR" b="1" dirty="0" smtClean="0"/>
              <a:t>Tournage de la scène de la présentatrice du journal télévisé </a:t>
            </a:r>
            <a:endParaRPr lang="fr-FR" b="1" dirty="0"/>
          </a:p>
        </p:txBody>
      </p:sp>
      <p:pic>
        <p:nvPicPr>
          <p:cNvPr id="21506" name="Picture 2" descr="U:\ancien-perso\projets pédagogiques\Projets 2015-2016\Collège au cinéma niveau 4ème\photos\DSC06976.JPG"/>
          <p:cNvPicPr>
            <a:picLocks noGrp="1" noChangeAspect="1" noChangeArrowheads="1"/>
          </p:cNvPicPr>
          <p:nvPr>
            <p:ph idx="1"/>
          </p:nvPr>
        </p:nvPicPr>
        <p:blipFill>
          <a:blip r:embed="rId2" cstate="print"/>
          <a:srcRect/>
          <a:stretch>
            <a:fillRect/>
          </a:stretch>
        </p:blipFill>
        <p:spPr bwMode="auto">
          <a:xfrm>
            <a:off x="1000100" y="1285860"/>
            <a:ext cx="6858000" cy="4572000"/>
          </a:xfrm>
          <a:prstGeom prst="rect">
            <a:avLst/>
          </a:prstGeom>
          <a:noFill/>
        </p:spPr>
      </p:pic>
      <p:sp>
        <p:nvSpPr>
          <p:cNvPr id="6" name="ZoneTexte 5"/>
          <p:cNvSpPr txBox="1"/>
          <p:nvPr/>
        </p:nvSpPr>
        <p:spPr>
          <a:xfrm>
            <a:off x="1428728" y="6143644"/>
            <a:ext cx="5857916" cy="369332"/>
          </a:xfrm>
          <a:prstGeom prst="rect">
            <a:avLst/>
          </a:prstGeom>
          <a:noFill/>
        </p:spPr>
        <p:txBody>
          <a:bodyPr wrap="square" rtlCol="0">
            <a:spAutoFit/>
          </a:bodyPr>
          <a:lstStyle/>
          <a:p>
            <a:r>
              <a:rPr lang="fr-FR" b="1" dirty="0" smtClean="0"/>
              <a:t>Seriez-vous expliquer pourquoi un fond vert ? </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21506"/>
                                        </p:tgtEl>
                                        <p:attrNameLst>
                                          <p:attrName>style.visibility</p:attrName>
                                        </p:attrNameLst>
                                      </p:cBhvr>
                                      <p:to>
                                        <p:strVal val="visible"/>
                                      </p:to>
                                    </p:set>
                                    <p:anim from="(-#ppt_w/2)" to="(#ppt_x)" calcmode="lin" valueType="num">
                                      <p:cBhvr>
                                        <p:cTn id="14" dur="600" fill="hold">
                                          <p:stCondLst>
                                            <p:cond delay="0"/>
                                          </p:stCondLst>
                                        </p:cTn>
                                        <p:tgtEl>
                                          <p:spTgt spid="21506"/>
                                        </p:tgtEl>
                                        <p:attrNameLst>
                                          <p:attrName>ppt_x</p:attrName>
                                        </p:attrNameLst>
                                      </p:cBhvr>
                                    </p:anim>
                                    <p:anim from="0" to="-1.0" calcmode="lin" valueType="num">
                                      <p:cBhvr>
                                        <p:cTn id="15" dur="200" decel="50000" autoRev="1" fill="hold">
                                          <p:stCondLst>
                                            <p:cond delay="600"/>
                                          </p:stCondLst>
                                        </p:cTn>
                                        <p:tgtEl>
                                          <p:spTgt spid="21506"/>
                                        </p:tgtEl>
                                        <p:attrNameLst>
                                          <p:attrName>xshear</p:attrName>
                                        </p:attrNameLst>
                                      </p:cBhvr>
                                    </p:anim>
                                    <p:animScale>
                                      <p:cBhvr>
                                        <p:cTn id="16" dur="200" decel="100000" autoRev="1" fill="hold">
                                          <p:stCondLst>
                                            <p:cond delay="600"/>
                                          </p:stCondLst>
                                        </p:cTn>
                                        <p:tgtEl>
                                          <p:spTgt spid="21506"/>
                                        </p:tgtEl>
                                      </p:cBhvr>
                                      <p:from x="100000" y="100000"/>
                                      <p:to x="80000" y="100000"/>
                                    </p:animScale>
                                    <p:anim by="(#ppt_h/3+#ppt_w*0.1)" calcmode="lin" valueType="num">
                                      <p:cBhvr additive="sum">
                                        <p:cTn id="17" dur="200" decel="100000" autoRev="1" fill="hold">
                                          <p:stCondLst>
                                            <p:cond delay="600"/>
                                          </p:stCondLst>
                                        </p:cTn>
                                        <p:tgtEl>
                                          <p:spTgt spid="21506"/>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5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Scale>
                                      <p:cBhvr>
                                        <p:cTn id="2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6"/>
                                        </p:tgtEl>
                                        <p:attrNameLst>
                                          <p:attrName>ppt_x</p:attrName>
                                          <p:attrName>ppt_y</p:attrName>
                                        </p:attrNameLst>
                                      </p:cBhvr>
                                    </p:animMotion>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25604" name="Picture 4" descr="U:\ancien-perso\projets pédagogiques\Projets 2015-2016\Collège au cinéma niveau 4ème\photos\DSC06984.JPG"/>
          <p:cNvPicPr>
            <a:picLocks noGrp="1" noChangeAspect="1" noChangeArrowheads="1"/>
          </p:cNvPicPr>
          <p:nvPr>
            <p:ph idx="1"/>
          </p:nvPr>
        </p:nvPicPr>
        <p:blipFill>
          <a:blip r:embed="rId2" cstate="print"/>
          <a:srcRect r="25000"/>
          <a:stretch>
            <a:fillRect/>
          </a:stretch>
        </p:blipFill>
        <p:spPr bwMode="auto">
          <a:xfrm>
            <a:off x="357158" y="214290"/>
            <a:ext cx="3777292" cy="3357586"/>
          </a:xfrm>
          <a:prstGeom prst="rect">
            <a:avLst/>
          </a:prstGeom>
          <a:noFill/>
        </p:spPr>
      </p:pic>
      <p:sp>
        <p:nvSpPr>
          <p:cNvPr id="4" name="ZoneTexte 3"/>
          <p:cNvSpPr txBox="1"/>
          <p:nvPr/>
        </p:nvSpPr>
        <p:spPr>
          <a:xfrm>
            <a:off x="214282" y="4286256"/>
            <a:ext cx="3929090" cy="646331"/>
          </a:xfrm>
          <a:prstGeom prst="rect">
            <a:avLst/>
          </a:prstGeom>
          <a:noFill/>
        </p:spPr>
        <p:txBody>
          <a:bodyPr wrap="square" rtlCol="0">
            <a:spAutoFit/>
          </a:bodyPr>
          <a:lstStyle/>
          <a:p>
            <a:r>
              <a:rPr lang="fr-FR" dirty="0" smtClean="0"/>
              <a:t>Quelques petits réglages avant de tourner la scène ….</a:t>
            </a:r>
            <a:endParaRPr lang="fr-FR" dirty="0"/>
          </a:p>
        </p:txBody>
      </p:sp>
      <p:pic>
        <p:nvPicPr>
          <p:cNvPr id="9217" name="Picture 1" descr="U:\ancien-perso\projets pédagogiques\Projets 2015-2016\Collège au cinéma niveau 4ème\photos\DSC06987.JPG"/>
          <p:cNvPicPr>
            <a:picLocks noChangeAspect="1" noChangeArrowheads="1"/>
          </p:cNvPicPr>
          <p:nvPr/>
        </p:nvPicPr>
        <p:blipFill>
          <a:blip r:embed="rId3" cstate="print"/>
          <a:srcRect l="18750"/>
          <a:stretch>
            <a:fillRect/>
          </a:stretch>
        </p:blipFill>
        <p:spPr bwMode="auto">
          <a:xfrm>
            <a:off x="4714876" y="3581006"/>
            <a:ext cx="3714776" cy="3048014"/>
          </a:xfrm>
          <a:prstGeom prst="rect">
            <a:avLst/>
          </a:prstGeom>
          <a:noFill/>
        </p:spPr>
      </p:pic>
      <p:pic>
        <p:nvPicPr>
          <p:cNvPr id="9218" name="Picture 2" descr="U:\ancien-perso\projets pédagogiques\Projets 2015-2016\Collège au cinéma niveau 4ème\photos\DSC06988.JPG"/>
          <p:cNvPicPr>
            <a:picLocks noChangeAspect="1" noChangeArrowheads="1"/>
          </p:cNvPicPr>
          <p:nvPr/>
        </p:nvPicPr>
        <p:blipFill>
          <a:blip r:embed="rId4" cstate="print"/>
          <a:srcRect l="15625" r="52344" b="31250"/>
          <a:stretch>
            <a:fillRect/>
          </a:stretch>
        </p:blipFill>
        <p:spPr bwMode="auto">
          <a:xfrm>
            <a:off x="5357818" y="152728"/>
            <a:ext cx="2143140" cy="3066590"/>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4" presetClass="entr" presetSubtype="0" fill="hold" nodeType="clickEffect">
                                  <p:stCondLst>
                                    <p:cond delay="0"/>
                                  </p:stCondLst>
                                  <p:childTnLst>
                                    <p:set>
                                      <p:cBhvr>
                                        <p:cTn id="13" dur="1" fill="hold">
                                          <p:stCondLst>
                                            <p:cond delay="0"/>
                                          </p:stCondLst>
                                        </p:cTn>
                                        <p:tgtEl>
                                          <p:spTgt spid="25604"/>
                                        </p:tgtEl>
                                        <p:attrNameLst>
                                          <p:attrName>style.visibility</p:attrName>
                                        </p:attrNameLst>
                                      </p:cBhvr>
                                      <p:to>
                                        <p:strVal val="visible"/>
                                      </p:to>
                                    </p:set>
                                    <p:anim from="(-#ppt_w/2)" to="(#ppt_x)" calcmode="lin" valueType="num">
                                      <p:cBhvr>
                                        <p:cTn id="14" dur="600" fill="hold">
                                          <p:stCondLst>
                                            <p:cond delay="0"/>
                                          </p:stCondLst>
                                        </p:cTn>
                                        <p:tgtEl>
                                          <p:spTgt spid="25604"/>
                                        </p:tgtEl>
                                        <p:attrNameLst>
                                          <p:attrName>ppt_x</p:attrName>
                                        </p:attrNameLst>
                                      </p:cBhvr>
                                    </p:anim>
                                    <p:anim from="0" to="-1.0" calcmode="lin" valueType="num">
                                      <p:cBhvr>
                                        <p:cTn id="15" dur="200" decel="50000" autoRev="1" fill="hold">
                                          <p:stCondLst>
                                            <p:cond delay="600"/>
                                          </p:stCondLst>
                                        </p:cTn>
                                        <p:tgtEl>
                                          <p:spTgt spid="25604"/>
                                        </p:tgtEl>
                                        <p:attrNameLst>
                                          <p:attrName>xshear</p:attrName>
                                        </p:attrNameLst>
                                      </p:cBhvr>
                                    </p:anim>
                                    <p:animScale>
                                      <p:cBhvr>
                                        <p:cTn id="16" dur="200" decel="100000" autoRev="1" fill="hold">
                                          <p:stCondLst>
                                            <p:cond delay="600"/>
                                          </p:stCondLst>
                                        </p:cTn>
                                        <p:tgtEl>
                                          <p:spTgt spid="25604"/>
                                        </p:tgtEl>
                                      </p:cBhvr>
                                      <p:from x="100000" y="100000"/>
                                      <p:to x="80000" y="100000"/>
                                    </p:animScale>
                                    <p:anim by="(#ppt_h/3+#ppt_w*0.1)" calcmode="lin" valueType="num">
                                      <p:cBhvr additive="sum">
                                        <p:cTn id="17" dur="200" decel="100000" autoRev="1" fill="hold">
                                          <p:stCondLst>
                                            <p:cond delay="600"/>
                                          </p:stCondLst>
                                        </p:cTn>
                                        <p:tgtEl>
                                          <p:spTgt spid="25604"/>
                                        </p:tgtEl>
                                        <p:attrNameLst>
                                          <p:attrName>ppt_x</p:attrName>
                                        </p:attrNameLst>
                                      </p:cBhvr>
                                    </p:anim>
                                  </p:childTnLst>
                                </p:cTn>
                              </p:par>
                            </p:childTnLst>
                          </p:cTn>
                        </p:par>
                      </p:childTnLst>
                    </p:cTn>
                  </p:par>
                  <p:par>
                    <p:cTn id="18" fill="hold">
                      <p:stCondLst>
                        <p:cond delay="indefinite"/>
                      </p:stCondLst>
                      <p:childTnLst>
                        <p:par>
                          <p:cTn id="19" fill="hold">
                            <p:stCondLst>
                              <p:cond delay="0"/>
                            </p:stCondLst>
                            <p:childTnLst>
                              <p:par>
                                <p:cTn id="20" presetID="34" presetClass="entr" presetSubtype="0" fill="hold" nodeType="clickEffect">
                                  <p:stCondLst>
                                    <p:cond delay="0"/>
                                  </p:stCondLst>
                                  <p:childTnLst>
                                    <p:set>
                                      <p:cBhvr>
                                        <p:cTn id="21" dur="1" fill="hold">
                                          <p:stCondLst>
                                            <p:cond delay="0"/>
                                          </p:stCondLst>
                                        </p:cTn>
                                        <p:tgtEl>
                                          <p:spTgt spid="9217"/>
                                        </p:tgtEl>
                                        <p:attrNameLst>
                                          <p:attrName>style.visibility</p:attrName>
                                        </p:attrNameLst>
                                      </p:cBhvr>
                                      <p:to>
                                        <p:strVal val="visible"/>
                                      </p:to>
                                    </p:set>
                                    <p:anim from="(-#ppt_w/2)" to="(#ppt_x)" calcmode="lin" valueType="num">
                                      <p:cBhvr>
                                        <p:cTn id="22" dur="600" fill="hold">
                                          <p:stCondLst>
                                            <p:cond delay="0"/>
                                          </p:stCondLst>
                                        </p:cTn>
                                        <p:tgtEl>
                                          <p:spTgt spid="9217"/>
                                        </p:tgtEl>
                                        <p:attrNameLst>
                                          <p:attrName>ppt_x</p:attrName>
                                        </p:attrNameLst>
                                      </p:cBhvr>
                                    </p:anim>
                                    <p:anim from="0" to="-1.0" calcmode="lin" valueType="num">
                                      <p:cBhvr>
                                        <p:cTn id="23" dur="200" decel="50000" autoRev="1" fill="hold">
                                          <p:stCondLst>
                                            <p:cond delay="600"/>
                                          </p:stCondLst>
                                        </p:cTn>
                                        <p:tgtEl>
                                          <p:spTgt spid="9217"/>
                                        </p:tgtEl>
                                        <p:attrNameLst>
                                          <p:attrName>xshear</p:attrName>
                                        </p:attrNameLst>
                                      </p:cBhvr>
                                    </p:anim>
                                    <p:animScale>
                                      <p:cBhvr>
                                        <p:cTn id="24" dur="200" decel="100000" autoRev="1" fill="hold">
                                          <p:stCondLst>
                                            <p:cond delay="600"/>
                                          </p:stCondLst>
                                        </p:cTn>
                                        <p:tgtEl>
                                          <p:spTgt spid="9217"/>
                                        </p:tgtEl>
                                      </p:cBhvr>
                                      <p:from x="100000" y="100000"/>
                                      <p:to x="80000" y="100000"/>
                                    </p:animScale>
                                    <p:anim by="(#ppt_h/3+#ppt_w*0.1)" calcmode="lin" valueType="num">
                                      <p:cBhvr additive="sum">
                                        <p:cTn id="25" dur="200" decel="100000" autoRev="1" fill="hold">
                                          <p:stCondLst>
                                            <p:cond delay="600"/>
                                          </p:stCondLst>
                                        </p:cTn>
                                        <p:tgtEl>
                                          <p:spTgt spid="9217"/>
                                        </p:tgtEl>
                                        <p:attrNameLst>
                                          <p:attrName>ppt_x</p:attrName>
                                        </p:attrNameLst>
                                      </p:cBhvr>
                                    </p:anim>
                                  </p:childTnLst>
                                </p:cTn>
                              </p:par>
                            </p:childTnLst>
                          </p:cTn>
                        </p:par>
                      </p:childTnLst>
                    </p:cTn>
                  </p:par>
                  <p:par>
                    <p:cTn id="26" fill="hold">
                      <p:stCondLst>
                        <p:cond delay="indefinite"/>
                      </p:stCondLst>
                      <p:childTnLst>
                        <p:par>
                          <p:cTn id="27" fill="hold">
                            <p:stCondLst>
                              <p:cond delay="0"/>
                            </p:stCondLst>
                            <p:childTnLst>
                              <p:par>
                                <p:cTn id="28" presetID="34" presetClass="entr" presetSubtype="0" fill="hold" nodeType="clickEffect">
                                  <p:stCondLst>
                                    <p:cond delay="0"/>
                                  </p:stCondLst>
                                  <p:childTnLst>
                                    <p:set>
                                      <p:cBhvr>
                                        <p:cTn id="29" dur="1" fill="hold">
                                          <p:stCondLst>
                                            <p:cond delay="0"/>
                                          </p:stCondLst>
                                        </p:cTn>
                                        <p:tgtEl>
                                          <p:spTgt spid="9218"/>
                                        </p:tgtEl>
                                        <p:attrNameLst>
                                          <p:attrName>style.visibility</p:attrName>
                                        </p:attrNameLst>
                                      </p:cBhvr>
                                      <p:to>
                                        <p:strVal val="visible"/>
                                      </p:to>
                                    </p:set>
                                    <p:anim from="(-#ppt_w/2)" to="(#ppt_x)" calcmode="lin" valueType="num">
                                      <p:cBhvr>
                                        <p:cTn id="30" dur="600" fill="hold">
                                          <p:stCondLst>
                                            <p:cond delay="0"/>
                                          </p:stCondLst>
                                        </p:cTn>
                                        <p:tgtEl>
                                          <p:spTgt spid="9218"/>
                                        </p:tgtEl>
                                        <p:attrNameLst>
                                          <p:attrName>ppt_x</p:attrName>
                                        </p:attrNameLst>
                                      </p:cBhvr>
                                    </p:anim>
                                    <p:anim from="0" to="-1.0" calcmode="lin" valueType="num">
                                      <p:cBhvr>
                                        <p:cTn id="31" dur="200" decel="50000" autoRev="1" fill="hold">
                                          <p:stCondLst>
                                            <p:cond delay="600"/>
                                          </p:stCondLst>
                                        </p:cTn>
                                        <p:tgtEl>
                                          <p:spTgt spid="9218"/>
                                        </p:tgtEl>
                                        <p:attrNameLst>
                                          <p:attrName>xshear</p:attrName>
                                        </p:attrNameLst>
                                      </p:cBhvr>
                                    </p:anim>
                                    <p:animScale>
                                      <p:cBhvr>
                                        <p:cTn id="32" dur="200" decel="100000" autoRev="1" fill="hold">
                                          <p:stCondLst>
                                            <p:cond delay="600"/>
                                          </p:stCondLst>
                                        </p:cTn>
                                        <p:tgtEl>
                                          <p:spTgt spid="9218"/>
                                        </p:tgtEl>
                                      </p:cBhvr>
                                      <p:from x="100000" y="100000"/>
                                      <p:to x="80000" y="100000"/>
                                    </p:animScale>
                                    <p:anim by="(#ppt_h/3+#ppt_w*0.1)" calcmode="lin" valueType="num">
                                      <p:cBhvr additive="sum">
                                        <p:cTn id="33" dur="200" decel="100000" autoRev="1" fill="hold">
                                          <p:stCondLst>
                                            <p:cond delay="600"/>
                                          </p:stCondLst>
                                        </p:cTn>
                                        <p:tgtEl>
                                          <p:spTgt spid="9218"/>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La programmation </a:t>
            </a:r>
            <a:br>
              <a:rPr lang="fr-FR" dirty="0" smtClean="0"/>
            </a:br>
            <a:r>
              <a:rPr lang="fr-FR" dirty="0" smtClean="0"/>
              <a:t> Cinéma Le Morvan </a:t>
            </a:r>
            <a:endParaRPr lang="fr-FR" dirty="0"/>
          </a:p>
        </p:txBody>
      </p:sp>
      <p:pic>
        <p:nvPicPr>
          <p:cNvPr id="1026" name="Picture 2" descr="U:\ancien-perso\projets pédagogiques\Projets 2015-2016\Collège au cinéma niveau 4ème\Séance les héritiers\Affiche_complete_Les_heritiers.jpg"/>
          <p:cNvPicPr>
            <a:picLocks noGrp="1" noChangeAspect="1" noChangeArrowheads="1"/>
          </p:cNvPicPr>
          <p:nvPr>
            <p:ph sz="half" idx="1"/>
          </p:nvPr>
        </p:nvPicPr>
        <p:blipFill>
          <a:blip r:embed="rId2" cstate="print"/>
          <a:srcRect/>
          <a:stretch>
            <a:fillRect/>
          </a:stretch>
        </p:blipFill>
        <p:spPr bwMode="auto">
          <a:xfrm>
            <a:off x="3071802" y="1928802"/>
            <a:ext cx="2643206" cy="3461341"/>
          </a:xfrm>
          <a:prstGeom prst="rect">
            <a:avLst/>
          </a:prstGeom>
          <a:noFill/>
        </p:spPr>
      </p:pic>
      <p:pic>
        <p:nvPicPr>
          <p:cNvPr id="1027" name="Picture 3" descr="U:\ancien-perso\projets pédagogiques\Projets 2015-2016\Collège au cinéma niveau 4ème\séance this england\18810651.jpg"/>
          <p:cNvPicPr>
            <a:picLocks noChangeAspect="1" noChangeArrowheads="1"/>
          </p:cNvPicPr>
          <p:nvPr/>
        </p:nvPicPr>
        <p:blipFill>
          <a:blip r:embed="rId3" cstate="print"/>
          <a:srcRect/>
          <a:stretch>
            <a:fillRect/>
          </a:stretch>
        </p:blipFill>
        <p:spPr bwMode="auto">
          <a:xfrm>
            <a:off x="5929323" y="1928803"/>
            <a:ext cx="2571767" cy="3429023"/>
          </a:xfrm>
          <a:prstGeom prst="rect">
            <a:avLst/>
          </a:prstGeom>
          <a:noFill/>
        </p:spPr>
      </p:pic>
      <p:pic>
        <p:nvPicPr>
          <p:cNvPr id="1029" name="Picture 5" descr="Afficher l'image d'origine"/>
          <p:cNvPicPr>
            <a:picLocks noChangeAspect="1" noChangeArrowheads="1"/>
          </p:cNvPicPr>
          <p:nvPr/>
        </p:nvPicPr>
        <p:blipFill>
          <a:blip r:embed="rId4" cstate="print"/>
          <a:srcRect/>
          <a:stretch>
            <a:fillRect/>
          </a:stretch>
        </p:blipFill>
        <p:spPr bwMode="auto">
          <a:xfrm>
            <a:off x="142844" y="1928802"/>
            <a:ext cx="2625347" cy="3500462"/>
          </a:xfrm>
          <a:prstGeom prst="rect">
            <a:avLst/>
          </a:prstGeom>
          <a:noFill/>
        </p:spPr>
      </p:pic>
      <p:sp>
        <p:nvSpPr>
          <p:cNvPr id="10" name="ZoneTexte 9"/>
          <p:cNvSpPr txBox="1"/>
          <p:nvPr/>
        </p:nvSpPr>
        <p:spPr>
          <a:xfrm>
            <a:off x="142844" y="5572140"/>
            <a:ext cx="2500330" cy="369332"/>
          </a:xfrm>
          <a:prstGeom prst="rect">
            <a:avLst/>
          </a:prstGeom>
          <a:noFill/>
        </p:spPr>
        <p:txBody>
          <a:bodyPr wrap="square" rtlCol="0">
            <a:spAutoFit/>
          </a:bodyPr>
          <a:lstStyle/>
          <a:p>
            <a:pPr algn="ctr"/>
            <a:r>
              <a:rPr lang="fr-FR" b="1" dirty="0" smtClean="0">
                <a:solidFill>
                  <a:schemeClr val="bg1"/>
                </a:solidFill>
              </a:rPr>
              <a:t>Trimestre 1 </a:t>
            </a:r>
            <a:endParaRPr lang="fr-FR" b="1" dirty="0">
              <a:solidFill>
                <a:schemeClr val="bg1"/>
              </a:solidFill>
            </a:endParaRPr>
          </a:p>
        </p:txBody>
      </p:sp>
      <p:sp>
        <p:nvSpPr>
          <p:cNvPr id="11" name="ZoneTexte 10"/>
          <p:cNvSpPr txBox="1"/>
          <p:nvPr/>
        </p:nvSpPr>
        <p:spPr>
          <a:xfrm>
            <a:off x="3143240" y="5643578"/>
            <a:ext cx="2500330" cy="369332"/>
          </a:xfrm>
          <a:prstGeom prst="rect">
            <a:avLst/>
          </a:prstGeom>
          <a:noFill/>
        </p:spPr>
        <p:txBody>
          <a:bodyPr wrap="square" rtlCol="0">
            <a:spAutoFit/>
          </a:bodyPr>
          <a:lstStyle/>
          <a:p>
            <a:pPr algn="ctr"/>
            <a:r>
              <a:rPr lang="fr-FR" b="1" dirty="0" smtClean="0">
                <a:solidFill>
                  <a:schemeClr val="bg1"/>
                </a:solidFill>
              </a:rPr>
              <a:t>Trimestre 2 </a:t>
            </a:r>
            <a:endParaRPr lang="fr-FR" b="1" dirty="0">
              <a:solidFill>
                <a:schemeClr val="bg1"/>
              </a:solidFill>
            </a:endParaRPr>
          </a:p>
        </p:txBody>
      </p:sp>
      <p:sp>
        <p:nvSpPr>
          <p:cNvPr id="12" name="ZoneTexte 11"/>
          <p:cNvSpPr txBox="1"/>
          <p:nvPr/>
        </p:nvSpPr>
        <p:spPr>
          <a:xfrm>
            <a:off x="6000760" y="5643578"/>
            <a:ext cx="2500330" cy="369332"/>
          </a:xfrm>
          <a:prstGeom prst="rect">
            <a:avLst/>
          </a:prstGeom>
          <a:noFill/>
        </p:spPr>
        <p:txBody>
          <a:bodyPr wrap="square" rtlCol="0">
            <a:spAutoFit/>
          </a:bodyPr>
          <a:lstStyle/>
          <a:p>
            <a:pPr algn="ctr"/>
            <a:r>
              <a:rPr lang="fr-FR" b="1" dirty="0" smtClean="0">
                <a:solidFill>
                  <a:schemeClr val="bg1"/>
                </a:solidFill>
              </a:rPr>
              <a:t>Trimestre 3</a:t>
            </a:r>
            <a:endParaRPr lang="fr-FR" b="1" dirty="0">
              <a:solidFill>
                <a:schemeClr val="bg1"/>
              </a:solidFill>
            </a:endParaRP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1029"/>
                                        </p:tgtEl>
                                        <p:attrNameLst>
                                          <p:attrName>style.visibility</p:attrName>
                                        </p:attrNameLst>
                                      </p:cBhvr>
                                      <p:to>
                                        <p:strVal val="visible"/>
                                      </p:to>
                                    </p:set>
                                    <p:anim calcmode="lin" valueType="num">
                                      <p:cBhvr>
                                        <p:cTn id="14" dur="1000" fill="hold"/>
                                        <p:tgtEl>
                                          <p:spTgt spid="1029"/>
                                        </p:tgtEl>
                                        <p:attrNameLst>
                                          <p:attrName>ppt_w</p:attrName>
                                        </p:attrNameLst>
                                      </p:cBhvr>
                                      <p:tavLst>
                                        <p:tav tm="0">
                                          <p:val>
                                            <p:fltVal val="0"/>
                                          </p:val>
                                        </p:tav>
                                        <p:tav tm="100000">
                                          <p:val>
                                            <p:strVal val="#ppt_w"/>
                                          </p:val>
                                        </p:tav>
                                      </p:tavLst>
                                    </p:anim>
                                    <p:anim calcmode="lin" valueType="num">
                                      <p:cBhvr>
                                        <p:cTn id="15" dur="1000" fill="hold"/>
                                        <p:tgtEl>
                                          <p:spTgt spid="1029"/>
                                        </p:tgtEl>
                                        <p:attrNameLst>
                                          <p:attrName>ppt_h</p:attrName>
                                        </p:attrNameLst>
                                      </p:cBhvr>
                                      <p:tavLst>
                                        <p:tav tm="0">
                                          <p:val>
                                            <p:fltVal val="0"/>
                                          </p:val>
                                        </p:tav>
                                        <p:tav tm="100000">
                                          <p:val>
                                            <p:strVal val="#ppt_h"/>
                                          </p:val>
                                        </p:tav>
                                      </p:tavLst>
                                    </p:anim>
                                    <p:anim calcmode="lin" valueType="num">
                                      <p:cBhvr>
                                        <p:cTn id="16" dur="1000" fill="hold"/>
                                        <p:tgtEl>
                                          <p:spTgt spid="1029"/>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0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
                                        </p:tgtEl>
                                        <p:attrNameLst>
                                          <p:attrName>style.visibility</p:attrName>
                                        </p:attrNameLst>
                                      </p:cBhvr>
                                      <p:to>
                                        <p:strVal val="visible"/>
                                      </p:to>
                                    </p:set>
                                    <p:anim calcmode="discrete" valueType="clr">
                                      <p:cBhvr override="childStyle">
                                        <p:cTn id="2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
                                        </p:tgtEl>
                                        <p:attrNameLst>
                                          <p:attrName>fillcolor</p:attrName>
                                        </p:attrNameLst>
                                      </p:cBhvr>
                                      <p:tavLst>
                                        <p:tav tm="0">
                                          <p:val>
                                            <p:clrVal>
                                              <a:schemeClr val="accent2"/>
                                            </p:clrVal>
                                          </p:val>
                                        </p:tav>
                                        <p:tav tm="50000">
                                          <p:val>
                                            <p:clrVal>
                                              <a:schemeClr val="hlink"/>
                                            </p:clrVal>
                                          </p:val>
                                        </p:tav>
                                      </p:tavLst>
                                    </p:anim>
                                    <p:set>
                                      <p:cBhvr>
                                        <p:cTn id="24" dur="80"/>
                                        <p:tgtEl>
                                          <p:spTgt spid="10"/>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 calcmode="lin" valueType="num">
                                      <p:cBhvr>
                                        <p:cTn id="29" dur="1000" fill="hold"/>
                                        <p:tgtEl>
                                          <p:spTgt spid="1026"/>
                                        </p:tgtEl>
                                        <p:attrNameLst>
                                          <p:attrName>ppt_w</p:attrName>
                                        </p:attrNameLst>
                                      </p:cBhvr>
                                      <p:tavLst>
                                        <p:tav tm="0">
                                          <p:val>
                                            <p:fltVal val="0"/>
                                          </p:val>
                                        </p:tav>
                                        <p:tav tm="100000">
                                          <p:val>
                                            <p:strVal val="#ppt_w"/>
                                          </p:val>
                                        </p:tav>
                                      </p:tavLst>
                                    </p:anim>
                                    <p:anim calcmode="lin" valueType="num">
                                      <p:cBhvr>
                                        <p:cTn id="30" dur="1000" fill="hold"/>
                                        <p:tgtEl>
                                          <p:spTgt spid="1026"/>
                                        </p:tgtEl>
                                        <p:attrNameLst>
                                          <p:attrName>ppt_h</p:attrName>
                                        </p:attrNameLst>
                                      </p:cBhvr>
                                      <p:tavLst>
                                        <p:tav tm="0">
                                          <p:val>
                                            <p:fltVal val="0"/>
                                          </p:val>
                                        </p:tav>
                                        <p:tav tm="100000">
                                          <p:val>
                                            <p:strVal val="#ppt_h"/>
                                          </p:val>
                                        </p:tav>
                                      </p:tavLst>
                                    </p:anim>
                                    <p:anim calcmode="lin" valueType="num">
                                      <p:cBhvr>
                                        <p:cTn id="31"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p:stCondLst>
                        <p:cond delay="indefinite"/>
                      </p:stCondLst>
                      <p:childTnLst>
                        <p:par>
                          <p:cTn id="34" fill="hold">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1"/>
                                        </p:tgtEl>
                                        <p:attrNameLst>
                                          <p:attrName>style.visibility</p:attrName>
                                        </p:attrNameLst>
                                      </p:cBhvr>
                                      <p:to>
                                        <p:strVal val="visible"/>
                                      </p:to>
                                    </p:set>
                                    <p:anim calcmode="discrete" valueType="clr">
                                      <p:cBhvr override="childStyle">
                                        <p:cTn id="37"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1"/>
                                        </p:tgtEl>
                                        <p:attrNameLst>
                                          <p:attrName>fillcolor</p:attrName>
                                        </p:attrNameLst>
                                      </p:cBhvr>
                                      <p:tavLst>
                                        <p:tav tm="0">
                                          <p:val>
                                            <p:clrVal>
                                              <a:schemeClr val="accent2"/>
                                            </p:clrVal>
                                          </p:val>
                                        </p:tav>
                                        <p:tav tm="50000">
                                          <p:val>
                                            <p:clrVal>
                                              <a:schemeClr val="hlink"/>
                                            </p:clrVal>
                                          </p:val>
                                        </p:tav>
                                      </p:tavLst>
                                    </p:anim>
                                    <p:set>
                                      <p:cBhvr>
                                        <p:cTn id="39" dur="80"/>
                                        <p:tgtEl>
                                          <p:spTgt spid="11"/>
                                        </p:tgtEl>
                                        <p:attrNameLst>
                                          <p:attrName>fill.type</p:attrName>
                                        </p:attrNameLst>
                                      </p:cBhvr>
                                      <p:to>
                                        <p:strVal val="solid"/>
                                      </p:to>
                                    </p:se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nodeType="clickEffect">
                                  <p:stCondLst>
                                    <p:cond delay="0"/>
                                  </p:stCondLst>
                                  <p:childTnLst>
                                    <p:set>
                                      <p:cBhvr>
                                        <p:cTn id="43" dur="1" fill="hold">
                                          <p:stCondLst>
                                            <p:cond delay="0"/>
                                          </p:stCondLst>
                                        </p:cTn>
                                        <p:tgtEl>
                                          <p:spTgt spid="1027"/>
                                        </p:tgtEl>
                                        <p:attrNameLst>
                                          <p:attrName>style.visibility</p:attrName>
                                        </p:attrNameLst>
                                      </p:cBhvr>
                                      <p:to>
                                        <p:strVal val="visible"/>
                                      </p:to>
                                    </p:set>
                                    <p:anim calcmode="lin" valueType="num">
                                      <p:cBhvr>
                                        <p:cTn id="44" dur="1000" fill="hold"/>
                                        <p:tgtEl>
                                          <p:spTgt spid="1027"/>
                                        </p:tgtEl>
                                        <p:attrNameLst>
                                          <p:attrName>ppt_w</p:attrName>
                                        </p:attrNameLst>
                                      </p:cBhvr>
                                      <p:tavLst>
                                        <p:tav tm="0">
                                          <p:val>
                                            <p:fltVal val="0"/>
                                          </p:val>
                                        </p:tav>
                                        <p:tav tm="100000">
                                          <p:val>
                                            <p:strVal val="#ppt_w"/>
                                          </p:val>
                                        </p:tav>
                                      </p:tavLst>
                                    </p:anim>
                                    <p:anim calcmode="lin" valueType="num">
                                      <p:cBhvr>
                                        <p:cTn id="45" dur="1000" fill="hold"/>
                                        <p:tgtEl>
                                          <p:spTgt spid="1027"/>
                                        </p:tgtEl>
                                        <p:attrNameLst>
                                          <p:attrName>ppt_h</p:attrName>
                                        </p:attrNameLst>
                                      </p:cBhvr>
                                      <p:tavLst>
                                        <p:tav tm="0">
                                          <p:val>
                                            <p:fltVal val="0"/>
                                          </p:val>
                                        </p:tav>
                                        <p:tav tm="100000">
                                          <p:val>
                                            <p:strVal val="#ppt_h"/>
                                          </p:val>
                                        </p:tav>
                                      </p:tavLst>
                                    </p:anim>
                                    <p:anim calcmode="lin" valueType="num">
                                      <p:cBhvr>
                                        <p:cTn id="46" dur="1000" fill="hold"/>
                                        <p:tgtEl>
                                          <p:spTgt spid="1027"/>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10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2"/>
                                        </p:tgtEl>
                                        <p:attrNameLst>
                                          <p:attrName>style.visibility</p:attrName>
                                        </p:attrNameLst>
                                      </p:cBhvr>
                                      <p:to>
                                        <p:strVal val="visible"/>
                                      </p:to>
                                    </p:set>
                                    <p:anim calcmode="discrete" valueType="clr">
                                      <p:cBhvr override="childStyle">
                                        <p:cTn id="5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2"/>
                                        </p:tgtEl>
                                        <p:attrNameLst>
                                          <p:attrName>fillcolor</p:attrName>
                                        </p:attrNameLst>
                                      </p:cBhvr>
                                      <p:tavLst>
                                        <p:tav tm="0">
                                          <p:val>
                                            <p:clrVal>
                                              <a:schemeClr val="accent2"/>
                                            </p:clrVal>
                                          </p:val>
                                        </p:tav>
                                        <p:tav tm="50000">
                                          <p:val>
                                            <p:clrVal>
                                              <a:schemeClr val="hlink"/>
                                            </p:clrVal>
                                          </p:val>
                                        </p:tav>
                                      </p:tavLst>
                                    </p:anim>
                                    <p:set>
                                      <p:cBhvr>
                                        <p:cTn id="54"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428596" y="142852"/>
            <a:ext cx="8229600" cy="1399032"/>
          </a:xfrm>
        </p:spPr>
        <p:txBody>
          <a:bodyPr>
            <a:normAutofit/>
          </a:bodyPr>
          <a:lstStyle/>
          <a:p>
            <a:r>
              <a:rPr lang="fr-FR" sz="2800" dirty="0" smtClean="0"/>
              <a:t>Une équipe de techniciens efficace  !</a:t>
            </a:r>
            <a:endParaRPr lang="fr-FR" sz="2800" dirty="0"/>
          </a:p>
        </p:txBody>
      </p:sp>
      <p:pic>
        <p:nvPicPr>
          <p:cNvPr id="40962" name="Picture 2" descr="U:\ancien-perso\projets pédagogiques\Projets 2015-2016\Collège au cinéma niveau 4ème\photos\DSC06998.JPG"/>
          <p:cNvPicPr>
            <a:picLocks noGrp="1" noChangeAspect="1" noChangeArrowheads="1"/>
          </p:cNvPicPr>
          <p:nvPr>
            <p:ph idx="1"/>
          </p:nvPr>
        </p:nvPicPr>
        <p:blipFill>
          <a:blip r:embed="rId2" cstate="print"/>
          <a:srcRect/>
          <a:stretch>
            <a:fillRect/>
          </a:stretch>
        </p:blipFill>
        <p:spPr bwMode="auto">
          <a:xfrm>
            <a:off x="357158" y="1285860"/>
            <a:ext cx="3643338" cy="5429288"/>
          </a:xfrm>
          <a:prstGeom prst="rect">
            <a:avLst/>
          </a:prstGeom>
          <a:noFill/>
        </p:spPr>
      </p:pic>
      <p:pic>
        <p:nvPicPr>
          <p:cNvPr id="40963" name="Picture 3" descr="U:\ancien-perso\projets pédagogiques\Projets 2015-2016\Collège au cinéma niveau 4ème\photos\DSC07002.JPG"/>
          <p:cNvPicPr>
            <a:picLocks noChangeAspect="1" noChangeArrowheads="1"/>
          </p:cNvPicPr>
          <p:nvPr/>
        </p:nvPicPr>
        <p:blipFill>
          <a:blip r:embed="rId3" cstate="print"/>
          <a:srcRect l="8593" r="13281" b="18359"/>
          <a:stretch>
            <a:fillRect/>
          </a:stretch>
        </p:blipFill>
        <p:spPr bwMode="auto">
          <a:xfrm>
            <a:off x="4500562" y="1357298"/>
            <a:ext cx="3714776" cy="2587949"/>
          </a:xfrm>
          <a:prstGeom prst="rect">
            <a:avLst/>
          </a:prstGeom>
          <a:noFill/>
        </p:spPr>
      </p:pic>
      <p:pic>
        <p:nvPicPr>
          <p:cNvPr id="40964" name="Picture 4" descr="U:\ancien-perso\projets pédagogiques\Projets 2015-2016\Collège au cinéma niveau 4ème\photos\IMG_3581.JPG"/>
          <p:cNvPicPr>
            <a:picLocks noChangeAspect="1" noChangeArrowheads="1"/>
          </p:cNvPicPr>
          <p:nvPr/>
        </p:nvPicPr>
        <p:blipFill>
          <a:blip r:embed="rId4" cstate="print"/>
          <a:srcRect t="23851" r="14844" b="14437"/>
          <a:stretch>
            <a:fillRect/>
          </a:stretch>
        </p:blipFill>
        <p:spPr bwMode="auto">
          <a:xfrm>
            <a:off x="4071934" y="4071942"/>
            <a:ext cx="4812957" cy="2605189"/>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0962"/>
                                        </p:tgtEl>
                                        <p:attrNameLst>
                                          <p:attrName>style.visibility</p:attrName>
                                        </p:attrNameLst>
                                      </p:cBhvr>
                                      <p:to>
                                        <p:strVal val="visible"/>
                                      </p:to>
                                    </p:set>
                                    <p:animEffect transition="in" filter="wipe(down)">
                                      <p:cBhvr>
                                        <p:cTn id="14" dur="580">
                                          <p:stCondLst>
                                            <p:cond delay="0"/>
                                          </p:stCondLst>
                                        </p:cTn>
                                        <p:tgtEl>
                                          <p:spTgt spid="40962"/>
                                        </p:tgtEl>
                                      </p:cBhvr>
                                    </p:animEffect>
                                    <p:anim calcmode="lin" valueType="num">
                                      <p:cBhvr>
                                        <p:cTn id="15" dur="1822" tmFilter="0,0; 0.14,0.36; 0.43,0.73; 0.71,0.91; 1.0,1.0">
                                          <p:stCondLst>
                                            <p:cond delay="0"/>
                                          </p:stCondLst>
                                        </p:cTn>
                                        <p:tgtEl>
                                          <p:spTgt spid="4096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096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096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096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0962"/>
                                        </p:tgtEl>
                                        <p:attrNameLst>
                                          <p:attrName>ppt_y</p:attrName>
                                        </p:attrNameLst>
                                      </p:cBhvr>
                                      <p:tavLst>
                                        <p:tav tm="0" fmla="#ppt_y-sin(pi*$)/81">
                                          <p:val>
                                            <p:fltVal val="0"/>
                                          </p:val>
                                        </p:tav>
                                        <p:tav tm="100000">
                                          <p:val>
                                            <p:fltVal val="1"/>
                                          </p:val>
                                        </p:tav>
                                      </p:tavLst>
                                    </p:anim>
                                    <p:animScale>
                                      <p:cBhvr>
                                        <p:cTn id="20" dur="26">
                                          <p:stCondLst>
                                            <p:cond delay="650"/>
                                          </p:stCondLst>
                                        </p:cTn>
                                        <p:tgtEl>
                                          <p:spTgt spid="40962"/>
                                        </p:tgtEl>
                                      </p:cBhvr>
                                      <p:to x="100000" y="60000"/>
                                    </p:animScale>
                                    <p:animScale>
                                      <p:cBhvr>
                                        <p:cTn id="21" dur="166" decel="50000">
                                          <p:stCondLst>
                                            <p:cond delay="676"/>
                                          </p:stCondLst>
                                        </p:cTn>
                                        <p:tgtEl>
                                          <p:spTgt spid="40962"/>
                                        </p:tgtEl>
                                      </p:cBhvr>
                                      <p:to x="100000" y="100000"/>
                                    </p:animScale>
                                    <p:animScale>
                                      <p:cBhvr>
                                        <p:cTn id="22" dur="26">
                                          <p:stCondLst>
                                            <p:cond delay="1312"/>
                                          </p:stCondLst>
                                        </p:cTn>
                                        <p:tgtEl>
                                          <p:spTgt spid="40962"/>
                                        </p:tgtEl>
                                      </p:cBhvr>
                                      <p:to x="100000" y="80000"/>
                                    </p:animScale>
                                    <p:animScale>
                                      <p:cBhvr>
                                        <p:cTn id="23" dur="166" decel="50000">
                                          <p:stCondLst>
                                            <p:cond delay="1338"/>
                                          </p:stCondLst>
                                        </p:cTn>
                                        <p:tgtEl>
                                          <p:spTgt spid="40962"/>
                                        </p:tgtEl>
                                      </p:cBhvr>
                                      <p:to x="100000" y="100000"/>
                                    </p:animScale>
                                    <p:animScale>
                                      <p:cBhvr>
                                        <p:cTn id="24" dur="26">
                                          <p:stCondLst>
                                            <p:cond delay="1642"/>
                                          </p:stCondLst>
                                        </p:cTn>
                                        <p:tgtEl>
                                          <p:spTgt spid="40962"/>
                                        </p:tgtEl>
                                      </p:cBhvr>
                                      <p:to x="100000" y="90000"/>
                                    </p:animScale>
                                    <p:animScale>
                                      <p:cBhvr>
                                        <p:cTn id="25" dur="166" decel="50000">
                                          <p:stCondLst>
                                            <p:cond delay="1668"/>
                                          </p:stCondLst>
                                        </p:cTn>
                                        <p:tgtEl>
                                          <p:spTgt spid="40962"/>
                                        </p:tgtEl>
                                      </p:cBhvr>
                                      <p:to x="100000" y="100000"/>
                                    </p:animScale>
                                    <p:animScale>
                                      <p:cBhvr>
                                        <p:cTn id="26" dur="26">
                                          <p:stCondLst>
                                            <p:cond delay="1808"/>
                                          </p:stCondLst>
                                        </p:cTn>
                                        <p:tgtEl>
                                          <p:spTgt spid="40962"/>
                                        </p:tgtEl>
                                      </p:cBhvr>
                                      <p:to x="100000" y="95000"/>
                                    </p:animScale>
                                    <p:animScale>
                                      <p:cBhvr>
                                        <p:cTn id="27" dur="166" decel="50000">
                                          <p:stCondLst>
                                            <p:cond delay="1834"/>
                                          </p:stCondLst>
                                        </p:cTn>
                                        <p:tgtEl>
                                          <p:spTgt spid="40962"/>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40964"/>
                                        </p:tgtEl>
                                        <p:attrNameLst>
                                          <p:attrName>style.visibility</p:attrName>
                                        </p:attrNameLst>
                                      </p:cBhvr>
                                      <p:to>
                                        <p:strVal val="visible"/>
                                      </p:to>
                                    </p:set>
                                    <p:animEffect transition="in" filter="wipe(down)">
                                      <p:cBhvr>
                                        <p:cTn id="32" dur="580">
                                          <p:stCondLst>
                                            <p:cond delay="0"/>
                                          </p:stCondLst>
                                        </p:cTn>
                                        <p:tgtEl>
                                          <p:spTgt spid="40964"/>
                                        </p:tgtEl>
                                      </p:cBhvr>
                                    </p:animEffect>
                                    <p:anim calcmode="lin" valueType="num">
                                      <p:cBhvr>
                                        <p:cTn id="33" dur="1822" tmFilter="0,0; 0.14,0.36; 0.43,0.73; 0.71,0.91; 1.0,1.0">
                                          <p:stCondLst>
                                            <p:cond delay="0"/>
                                          </p:stCondLst>
                                        </p:cTn>
                                        <p:tgtEl>
                                          <p:spTgt spid="4096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4096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4096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4096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40964"/>
                                        </p:tgtEl>
                                        <p:attrNameLst>
                                          <p:attrName>ppt_y</p:attrName>
                                        </p:attrNameLst>
                                      </p:cBhvr>
                                      <p:tavLst>
                                        <p:tav tm="0" fmla="#ppt_y-sin(pi*$)/81">
                                          <p:val>
                                            <p:fltVal val="0"/>
                                          </p:val>
                                        </p:tav>
                                        <p:tav tm="100000">
                                          <p:val>
                                            <p:fltVal val="1"/>
                                          </p:val>
                                        </p:tav>
                                      </p:tavLst>
                                    </p:anim>
                                    <p:animScale>
                                      <p:cBhvr>
                                        <p:cTn id="38" dur="26">
                                          <p:stCondLst>
                                            <p:cond delay="650"/>
                                          </p:stCondLst>
                                        </p:cTn>
                                        <p:tgtEl>
                                          <p:spTgt spid="40964"/>
                                        </p:tgtEl>
                                      </p:cBhvr>
                                      <p:to x="100000" y="60000"/>
                                    </p:animScale>
                                    <p:animScale>
                                      <p:cBhvr>
                                        <p:cTn id="39" dur="166" decel="50000">
                                          <p:stCondLst>
                                            <p:cond delay="676"/>
                                          </p:stCondLst>
                                        </p:cTn>
                                        <p:tgtEl>
                                          <p:spTgt spid="40964"/>
                                        </p:tgtEl>
                                      </p:cBhvr>
                                      <p:to x="100000" y="100000"/>
                                    </p:animScale>
                                    <p:animScale>
                                      <p:cBhvr>
                                        <p:cTn id="40" dur="26">
                                          <p:stCondLst>
                                            <p:cond delay="1312"/>
                                          </p:stCondLst>
                                        </p:cTn>
                                        <p:tgtEl>
                                          <p:spTgt spid="40964"/>
                                        </p:tgtEl>
                                      </p:cBhvr>
                                      <p:to x="100000" y="80000"/>
                                    </p:animScale>
                                    <p:animScale>
                                      <p:cBhvr>
                                        <p:cTn id="41" dur="166" decel="50000">
                                          <p:stCondLst>
                                            <p:cond delay="1338"/>
                                          </p:stCondLst>
                                        </p:cTn>
                                        <p:tgtEl>
                                          <p:spTgt spid="40964"/>
                                        </p:tgtEl>
                                      </p:cBhvr>
                                      <p:to x="100000" y="100000"/>
                                    </p:animScale>
                                    <p:animScale>
                                      <p:cBhvr>
                                        <p:cTn id="42" dur="26">
                                          <p:stCondLst>
                                            <p:cond delay="1642"/>
                                          </p:stCondLst>
                                        </p:cTn>
                                        <p:tgtEl>
                                          <p:spTgt spid="40964"/>
                                        </p:tgtEl>
                                      </p:cBhvr>
                                      <p:to x="100000" y="90000"/>
                                    </p:animScale>
                                    <p:animScale>
                                      <p:cBhvr>
                                        <p:cTn id="43" dur="166" decel="50000">
                                          <p:stCondLst>
                                            <p:cond delay="1668"/>
                                          </p:stCondLst>
                                        </p:cTn>
                                        <p:tgtEl>
                                          <p:spTgt spid="40964"/>
                                        </p:tgtEl>
                                      </p:cBhvr>
                                      <p:to x="100000" y="100000"/>
                                    </p:animScale>
                                    <p:animScale>
                                      <p:cBhvr>
                                        <p:cTn id="44" dur="26">
                                          <p:stCondLst>
                                            <p:cond delay="1808"/>
                                          </p:stCondLst>
                                        </p:cTn>
                                        <p:tgtEl>
                                          <p:spTgt spid="40964"/>
                                        </p:tgtEl>
                                      </p:cBhvr>
                                      <p:to x="100000" y="95000"/>
                                    </p:animScale>
                                    <p:animScale>
                                      <p:cBhvr>
                                        <p:cTn id="45" dur="166" decel="50000">
                                          <p:stCondLst>
                                            <p:cond delay="1834"/>
                                          </p:stCondLst>
                                        </p:cTn>
                                        <p:tgtEl>
                                          <p:spTgt spid="40964"/>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40963"/>
                                        </p:tgtEl>
                                        <p:attrNameLst>
                                          <p:attrName>style.visibility</p:attrName>
                                        </p:attrNameLst>
                                      </p:cBhvr>
                                      <p:to>
                                        <p:strVal val="visible"/>
                                      </p:to>
                                    </p:set>
                                    <p:animEffect transition="in" filter="wipe(down)">
                                      <p:cBhvr>
                                        <p:cTn id="50" dur="580">
                                          <p:stCondLst>
                                            <p:cond delay="0"/>
                                          </p:stCondLst>
                                        </p:cTn>
                                        <p:tgtEl>
                                          <p:spTgt spid="40963"/>
                                        </p:tgtEl>
                                      </p:cBhvr>
                                    </p:animEffect>
                                    <p:anim calcmode="lin" valueType="num">
                                      <p:cBhvr>
                                        <p:cTn id="51" dur="1822" tmFilter="0,0; 0.14,0.36; 0.43,0.73; 0.71,0.91; 1.0,1.0">
                                          <p:stCondLst>
                                            <p:cond delay="0"/>
                                          </p:stCondLst>
                                        </p:cTn>
                                        <p:tgtEl>
                                          <p:spTgt spid="40963"/>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0963"/>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0963"/>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0963"/>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0963"/>
                                        </p:tgtEl>
                                        <p:attrNameLst>
                                          <p:attrName>ppt_y</p:attrName>
                                        </p:attrNameLst>
                                      </p:cBhvr>
                                      <p:tavLst>
                                        <p:tav tm="0" fmla="#ppt_y-sin(pi*$)/81">
                                          <p:val>
                                            <p:fltVal val="0"/>
                                          </p:val>
                                        </p:tav>
                                        <p:tav tm="100000">
                                          <p:val>
                                            <p:fltVal val="1"/>
                                          </p:val>
                                        </p:tav>
                                      </p:tavLst>
                                    </p:anim>
                                    <p:animScale>
                                      <p:cBhvr>
                                        <p:cTn id="56" dur="26">
                                          <p:stCondLst>
                                            <p:cond delay="650"/>
                                          </p:stCondLst>
                                        </p:cTn>
                                        <p:tgtEl>
                                          <p:spTgt spid="40963"/>
                                        </p:tgtEl>
                                      </p:cBhvr>
                                      <p:to x="100000" y="60000"/>
                                    </p:animScale>
                                    <p:animScale>
                                      <p:cBhvr>
                                        <p:cTn id="57" dur="166" decel="50000">
                                          <p:stCondLst>
                                            <p:cond delay="676"/>
                                          </p:stCondLst>
                                        </p:cTn>
                                        <p:tgtEl>
                                          <p:spTgt spid="40963"/>
                                        </p:tgtEl>
                                      </p:cBhvr>
                                      <p:to x="100000" y="100000"/>
                                    </p:animScale>
                                    <p:animScale>
                                      <p:cBhvr>
                                        <p:cTn id="58" dur="26">
                                          <p:stCondLst>
                                            <p:cond delay="1312"/>
                                          </p:stCondLst>
                                        </p:cTn>
                                        <p:tgtEl>
                                          <p:spTgt spid="40963"/>
                                        </p:tgtEl>
                                      </p:cBhvr>
                                      <p:to x="100000" y="80000"/>
                                    </p:animScale>
                                    <p:animScale>
                                      <p:cBhvr>
                                        <p:cTn id="59" dur="166" decel="50000">
                                          <p:stCondLst>
                                            <p:cond delay="1338"/>
                                          </p:stCondLst>
                                        </p:cTn>
                                        <p:tgtEl>
                                          <p:spTgt spid="40963"/>
                                        </p:tgtEl>
                                      </p:cBhvr>
                                      <p:to x="100000" y="100000"/>
                                    </p:animScale>
                                    <p:animScale>
                                      <p:cBhvr>
                                        <p:cTn id="60" dur="26">
                                          <p:stCondLst>
                                            <p:cond delay="1642"/>
                                          </p:stCondLst>
                                        </p:cTn>
                                        <p:tgtEl>
                                          <p:spTgt spid="40963"/>
                                        </p:tgtEl>
                                      </p:cBhvr>
                                      <p:to x="100000" y="90000"/>
                                    </p:animScale>
                                    <p:animScale>
                                      <p:cBhvr>
                                        <p:cTn id="61" dur="166" decel="50000">
                                          <p:stCondLst>
                                            <p:cond delay="1668"/>
                                          </p:stCondLst>
                                        </p:cTn>
                                        <p:tgtEl>
                                          <p:spTgt spid="40963"/>
                                        </p:tgtEl>
                                      </p:cBhvr>
                                      <p:to x="100000" y="100000"/>
                                    </p:animScale>
                                    <p:animScale>
                                      <p:cBhvr>
                                        <p:cTn id="62" dur="26">
                                          <p:stCondLst>
                                            <p:cond delay="1808"/>
                                          </p:stCondLst>
                                        </p:cTn>
                                        <p:tgtEl>
                                          <p:spTgt spid="40963"/>
                                        </p:tgtEl>
                                      </p:cBhvr>
                                      <p:to x="100000" y="95000"/>
                                    </p:animScale>
                                    <p:animScale>
                                      <p:cBhvr>
                                        <p:cTn id="63" dur="166" decel="50000">
                                          <p:stCondLst>
                                            <p:cond delay="1834"/>
                                          </p:stCondLst>
                                        </p:cTn>
                                        <p:tgtEl>
                                          <p:spTgt spid="4096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dirty="0" smtClean="0"/>
              <a:t>Attentive au moindre détail …</a:t>
            </a:r>
            <a:endParaRPr lang="fr-FR" sz="3600" dirty="0"/>
          </a:p>
        </p:txBody>
      </p:sp>
      <p:pic>
        <p:nvPicPr>
          <p:cNvPr id="41986" name="Picture 2" descr="U:\ancien-perso\projets pédagogiques\Projets 2015-2016\Collège au cinéma niveau 4ème\photos\IMG_3584.JPG"/>
          <p:cNvPicPr>
            <a:picLocks noGrp="1" noChangeAspect="1" noChangeArrowheads="1"/>
          </p:cNvPicPr>
          <p:nvPr>
            <p:ph idx="1"/>
          </p:nvPr>
        </p:nvPicPr>
        <p:blipFill>
          <a:blip r:embed="rId2" cstate="print"/>
          <a:srcRect t="10382"/>
          <a:stretch>
            <a:fillRect/>
          </a:stretch>
        </p:blipFill>
        <p:spPr bwMode="auto">
          <a:xfrm>
            <a:off x="785786" y="1357298"/>
            <a:ext cx="7429552" cy="4973124"/>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1986"/>
                                        </p:tgtEl>
                                        <p:attrNameLst>
                                          <p:attrName>style.visibility</p:attrName>
                                        </p:attrNameLst>
                                      </p:cBhvr>
                                      <p:to>
                                        <p:strVal val="visible"/>
                                      </p:to>
                                    </p:set>
                                    <p:animEffect transition="in" filter="wipe(down)">
                                      <p:cBhvr>
                                        <p:cTn id="14" dur="580">
                                          <p:stCondLst>
                                            <p:cond delay="0"/>
                                          </p:stCondLst>
                                        </p:cTn>
                                        <p:tgtEl>
                                          <p:spTgt spid="41986"/>
                                        </p:tgtEl>
                                      </p:cBhvr>
                                    </p:animEffect>
                                    <p:anim calcmode="lin" valueType="num">
                                      <p:cBhvr>
                                        <p:cTn id="15" dur="1822" tmFilter="0,0; 0.14,0.36; 0.43,0.73; 0.71,0.91; 1.0,1.0">
                                          <p:stCondLst>
                                            <p:cond delay="0"/>
                                          </p:stCondLst>
                                        </p:cTn>
                                        <p:tgtEl>
                                          <p:spTgt spid="4198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198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198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198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1986"/>
                                        </p:tgtEl>
                                        <p:attrNameLst>
                                          <p:attrName>ppt_y</p:attrName>
                                        </p:attrNameLst>
                                      </p:cBhvr>
                                      <p:tavLst>
                                        <p:tav tm="0" fmla="#ppt_y-sin(pi*$)/81">
                                          <p:val>
                                            <p:fltVal val="0"/>
                                          </p:val>
                                        </p:tav>
                                        <p:tav tm="100000">
                                          <p:val>
                                            <p:fltVal val="1"/>
                                          </p:val>
                                        </p:tav>
                                      </p:tavLst>
                                    </p:anim>
                                    <p:animScale>
                                      <p:cBhvr>
                                        <p:cTn id="20" dur="26">
                                          <p:stCondLst>
                                            <p:cond delay="650"/>
                                          </p:stCondLst>
                                        </p:cTn>
                                        <p:tgtEl>
                                          <p:spTgt spid="41986"/>
                                        </p:tgtEl>
                                      </p:cBhvr>
                                      <p:to x="100000" y="60000"/>
                                    </p:animScale>
                                    <p:animScale>
                                      <p:cBhvr>
                                        <p:cTn id="21" dur="166" decel="50000">
                                          <p:stCondLst>
                                            <p:cond delay="676"/>
                                          </p:stCondLst>
                                        </p:cTn>
                                        <p:tgtEl>
                                          <p:spTgt spid="41986"/>
                                        </p:tgtEl>
                                      </p:cBhvr>
                                      <p:to x="100000" y="100000"/>
                                    </p:animScale>
                                    <p:animScale>
                                      <p:cBhvr>
                                        <p:cTn id="22" dur="26">
                                          <p:stCondLst>
                                            <p:cond delay="1312"/>
                                          </p:stCondLst>
                                        </p:cTn>
                                        <p:tgtEl>
                                          <p:spTgt spid="41986"/>
                                        </p:tgtEl>
                                      </p:cBhvr>
                                      <p:to x="100000" y="80000"/>
                                    </p:animScale>
                                    <p:animScale>
                                      <p:cBhvr>
                                        <p:cTn id="23" dur="166" decel="50000">
                                          <p:stCondLst>
                                            <p:cond delay="1338"/>
                                          </p:stCondLst>
                                        </p:cTn>
                                        <p:tgtEl>
                                          <p:spTgt spid="41986"/>
                                        </p:tgtEl>
                                      </p:cBhvr>
                                      <p:to x="100000" y="100000"/>
                                    </p:animScale>
                                    <p:animScale>
                                      <p:cBhvr>
                                        <p:cTn id="24" dur="26">
                                          <p:stCondLst>
                                            <p:cond delay="1642"/>
                                          </p:stCondLst>
                                        </p:cTn>
                                        <p:tgtEl>
                                          <p:spTgt spid="41986"/>
                                        </p:tgtEl>
                                      </p:cBhvr>
                                      <p:to x="100000" y="90000"/>
                                    </p:animScale>
                                    <p:animScale>
                                      <p:cBhvr>
                                        <p:cTn id="25" dur="166" decel="50000">
                                          <p:stCondLst>
                                            <p:cond delay="1668"/>
                                          </p:stCondLst>
                                        </p:cTn>
                                        <p:tgtEl>
                                          <p:spTgt spid="41986"/>
                                        </p:tgtEl>
                                      </p:cBhvr>
                                      <p:to x="100000" y="100000"/>
                                    </p:animScale>
                                    <p:animScale>
                                      <p:cBhvr>
                                        <p:cTn id="26" dur="26">
                                          <p:stCondLst>
                                            <p:cond delay="1808"/>
                                          </p:stCondLst>
                                        </p:cTn>
                                        <p:tgtEl>
                                          <p:spTgt spid="41986"/>
                                        </p:tgtEl>
                                      </p:cBhvr>
                                      <p:to x="100000" y="95000"/>
                                    </p:animScale>
                                    <p:animScale>
                                      <p:cBhvr>
                                        <p:cTn id="27" dur="166" decel="50000">
                                          <p:stCondLst>
                                            <p:cond delay="1834"/>
                                          </p:stCondLst>
                                        </p:cTn>
                                        <p:tgtEl>
                                          <p:spTgt spid="419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ZoneTexte 3"/>
          <p:cNvSpPr txBox="1"/>
          <p:nvPr/>
        </p:nvSpPr>
        <p:spPr>
          <a:xfrm>
            <a:off x="857224" y="571480"/>
            <a:ext cx="7429552" cy="646331"/>
          </a:xfrm>
          <a:prstGeom prst="rect">
            <a:avLst/>
          </a:prstGeom>
          <a:noFill/>
        </p:spPr>
        <p:txBody>
          <a:bodyPr wrap="square" rtlCol="0">
            <a:spAutoFit/>
          </a:bodyPr>
          <a:lstStyle/>
          <a:p>
            <a:r>
              <a:rPr lang="fr-FR" b="1" dirty="0" smtClean="0"/>
              <a:t>Tournage de la scène d’extérieur : MAJID sur le banc avec ses amis …</a:t>
            </a:r>
            <a:endParaRPr lang="fr-FR" b="1" dirty="0"/>
          </a:p>
        </p:txBody>
      </p:sp>
      <p:pic>
        <p:nvPicPr>
          <p:cNvPr id="43010" name="Picture 2" descr="U:\ancien-perso\projets pédagogiques\Projets 2015-2016\Collège au cinéma niveau 4ème\photos\DSC06991.JPG"/>
          <p:cNvPicPr>
            <a:picLocks noGrp="1" noChangeAspect="1" noChangeArrowheads="1"/>
          </p:cNvPicPr>
          <p:nvPr>
            <p:ph idx="1"/>
          </p:nvPr>
        </p:nvPicPr>
        <p:blipFill>
          <a:blip r:embed="rId2" cstate="print"/>
          <a:srcRect/>
          <a:stretch>
            <a:fillRect/>
          </a:stretch>
        </p:blipFill>
        <p:spPr bwMode="auto">
          <a:xfrm>
            <a:off x="1142976" y="1500174"/>
            <a:ext cx="6858000" cy="4572000"/>
          </a:xfrm>
          <a:prstGeom prst="rect">
            <a:avLst/>
          </a:prstGeom>
          <a:noFill/>
        </p:spPr>
      </p:pic>
      <p:sp>
        <p:nvSpPr>
          <p:cNvPr id="5" name="Ellipse 4"/>
          <p:cNvSpPr/>
          <p:nvPr/>
        </p:nvSpPr>
        <p:spPr>
          <a:xfrm>
            <a:off x="6516216" y="3140968"/>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wipe(down)">
                                      <p:cBhvr>
                                        <p:cTn id="7" dur="580">
                                          <p:stCondLst>
                                            <p:cond delay="0"/>
                                          </p:stCondLst>
                                        </p:cTn>
                                        <p:tgtEl>
                                          <p:spTgt spid="43010"/>
                                        </p:tgtEl>
                                      </p:cBhvr>
                                    </p:animEffect>
                                    <p:anim calcmode="lin" valueType="num">
                                      <p:cBhvr>
                                        <p:cTn id="8" dur="1822" tmFilter="0,0; 0.14,0.36; 0.43,0.73; 0.71,0.91; 1.0,1.0">
                                          <p:stCondLst>
                                            <p:cond delay="0"/>
                                          </p:stCondLst>
                                        </p:cTn>
                                        <p:tgtEl>
                                          <p:spTgt spid="430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30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30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30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3010"/>
                                        </p:tgtEl>
                                        <p:attrNameLst>
                                          <p:attrName>ppt_y</p:attrName>
                                        </p:attrNameLst>
                                      </p:cBhvr>
                                      <p:tavLst>
                                        <p:tav tm="0" fmla="#ppt_y-sin(pi*$)/81">
                                          <p:val>
                                            <p:fltVal val="0"/>
                                          </p:val>
                                        </p:tav>
                                        <p:tav tm="100000">
                                          <p:val>
                                            <p:fltVal val="1"/>
                                          </p:val>
                                        </p:tav>
                                      </p:tavLst>
                                    </p:anim>
                                    <p:animScale>
                                      <p:cBhvr>
                                        <p:cTn id="13" dur="26">
                                          <p:stCondLst>
                                            <p:cond delay="650"/>
                                          </p:stCondLst>
                                        </p:cTn>
                                        <p:tgtEl>
                                          <p:spTgt spid="43010"/>
                                        </p:tgtEl>
                                      </p:cBhvr>
                                      <p:to x="100000" y="60000"/>
                                    </p:animScale>
                                    <p:animScale>
                                      <p:cBhvr>
                                        <p:cTn id="14" dur="166" decel="50000">
                                          <p:stCondLst>
                                            <p:cond delay="676"/>
                                          </p:stCondLst>
                                        </p:cTn>
                                        <p:tgtEl>
                                          <p:spTgt spid="43010"/>
                                        </p:tgtEl>
                                      </p:cBhvr>
                                      <p:to x="100000" y="100000"/>
                                    </p:animScale>
                                    <p:animScale>
                                      <p:cBhvr>
                                        <p:cTn id="15" dur="26">
                                          <p:stCondLst>
                                            <p:cond delay="1312"/>
                                          </p:stCondLst>
                                        </p:cTn>
                                        <p:tgtEl>
                                          <p:spTgt spid="43010"/>
                                        </p:tgtEl>
                                      </p:cBhvr>
                                      <p:to x="100000" y="80000"/>
                                    </p:animScale>
                                    <p:animScale>
                                      <p:cBhvr>
                                        <p:cTn id="16" dur="166" decel="50000">
                                          <p:stCondLst>
                                            <p:cond delay="1338"/>
                                          </p:stCondLst>
                                        </p:cTn>
                                        <p:tgtEl>
                                          <p:spTgt spid="43010"/>
                                        </p:tgtEl>
                                      </p:cBhvr>
                                      <p:to x="100000" y="100000"/>
                                    </p:animScale>
                                    <p:animScale>
                                      <p:cBhvr>
                                        <p:cTn id="17" dur="26">
                                          <p:stCondLst>
                                            <p:cond delay="1642"/>
                                          </p:stCondLst>
                                        </p:cTn>
                                        <p:tgtEl>
                                          <p:spTgt spid="43010"/>
                                        </p:tgtEl>
                                      </p:cBhvr>
                                      <p:to x="100000" y="90000"/>
                                    </p:animScale>
                                    <p:animScale>
                                      <p:cBhvr>
                                        <p:cTn id="18" dur="166" decel="50000">
                                          <p:stCondLst>
                                            <p:cond delay="1668"/>
                                          </p:stCondLst>
                                        </p:cTn>
                                        <p:tgtEl>
                                          <p:spTgt spid="43010"/>
                                        </p:tgtEl>
                                      </p:cBhvr>
                                      <p:to x="100000" y="100000"/>
                                    </p:animScale>
                                    <p:animScale>
                                      <p:cBhvr>
                                        <p:cTn id="19" dur="26">
                                          <p:stCondLst>
                                            <p:cond delay="1808"/>
                                          </p:stCondLst>
                                        </p:cTn>
                                        <p:tgtEl>
                                          <p:spTgt spid="43010"/>
                                        </p:tgtEl>
                                      </p:cBhvr>
                                      <p:to x="100000" y="95000"/>
                                    </p:animScale>
                                    <p:animScale>
                                      <p:cBhvr>
                                        <p:cTn id="20" dur="166" decel="50000">
                                          <p:stCondLst>
                                            <p:cond delay="1834"/>
                                          </p:stCondLst>
                                        </p:cTn>
                                        <p:tgtEl>
                                          <p:spTgt spid="430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ZoneTexte 3"/>
          <p:cNvSpPr txBox="1"/>
          <p:nvPr/>
        </p:nvSpPr>
        <p:spPr>
          <a:xfrm>
            <a:off x="571472" y="428604"/>
            <a:ext cx="7786742" cy="646331"/>
          </a:xfrm>
          <a:prstGeom prst="rect">
            <a:avLst/>
          </a:prstGeom>
          <a:noFill/>
        </p:spPr>
        <p:txBody>
          <a:bodyPr wrap="square" rtlCol="0">
            <a:spAutoFit/>
          </a:bodyPr>
          <a:lstStyle/>
          <a:p>
            <a:r>
              <a:rPr lang="fr-FR" b="1" dirty="0" smtClean="0"/>
              <a:t>Tournage de la scène d’extérieur : MAJID regarde ses camardes s’éloigner avec son dessin… </a:t>
            </a:r>
            <a:endParaRPr lang="fr-FR" b="1" dirty="0"/>
          </a:p>
        </p:txBody>
      </p:sp>
      <p:pic>
        <p:nvPicPr>
          <p:cNvPr id="14338" name="Picture 2" descr="U:\ancien-perso\projets pédagogiques\Projets 2015-2016\Collège au cinéma niveau 4ème\photos\IMG_3591.JPG"/>
          <p:cNvPicPr>
            <a:picLocks noGrp="1" noChangeAspect="1" noChangeArrowheads="1"/>
          </p:cNvPicPr>
          <p:nvPr>
            <p:ph idx="1"/>
          </p:nvPr>
        </p:nvPicPr>
        <p:blipFill>
          <a:blip r:embed="rId2" cstate="print"/>
          <a:srcRect l="7986" t="19757"/>
          <a:stretch>
            <a:fillRect/>
          </a:stretch>
        </p:blipFill>
        <p:spPr bwMode="auto">
          <a:xfrm>
            <a:off x="1071538" y="1571612"/>
            <a:ext cx="6948457" cy="4525973"/>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down)">
                                      <p:cBhvr>
                                        <p:cTn id="7" dur="580">
                                          <p:stCondLst>
                                            <p:cond delay="0"/>
                                          </p:stCondLst>
                                        </p:cTn>
                                        <p:tgtEl>
                                          <p:spTgt spid="14338"/>
                                        </p:tgtEl>
                                      </p:cBhvr>
                                    </p:animEffect>
                                    <p:anim calcmode="lin" valueType="num">
                                      <p:cBhvr>
                                        <p:cTn id="8" dur="1822" tmFilter="0,0; 0.14,0.36; 0.43,0.73; 0.71,0.91; 1.0,1.0">
                                          <p:stCondLst>
                                            <p:cond delay="0"/>
                                          </p:stCondLst>
                                        </p:cTn>
                                        <p:tgtEl>
                                          <p:spTgt spid="143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33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338"/>
                                        </p:tgtEl>
                                      </p:cBhvr>
                                      <p:to x="100000" y="60000"/>
                                    </p:animScale>
                                    <p:animScale>
                                      <p:cBhvr>
                                        <p:cTn id="14" dur="166" decel="50000">
                                          <p:stCondLst>
                                            <p:cond delay="676"/>
                                          </p:stCondLst>
                                        </p:cTn>
                                        <p:tgtEl>
                                          <p:spTgt spid="14338"/>
                                        </p:tgtEl>
                                      </p:cBhvr>
                                      <p:to x="100000" y="100000"/>
                                    </p:animScale>
                                    <p:animScale>
                                      <p:cBhvr>
                                        <p:cTn id="15" dur="26">
                                          <p:stCondLst>
                                            <p:cond delay="1312"/>
                                          </p:stCondLst>
                                        </p:cTn>
                                        <p:tgtEl>
                                          <p:spTgt spid="14338"/>
                                        </p:tgtEl>
                                      </p:cBhvr>
                                      <p:to x="100000" y="80000"/>
                                    </p:animScale>
                                    <p:animScale>
                                      <p:cBhvr>
                                        <p:cTn id="16" dur="166" decel="50000">
                                          <p:stCondLst>
                                            <p:cond delay="1338"/>
                                          </p:stCondLst>
                                        </p:cTn>
                                        <p:tgtEl>
                                          <p:spTgt spid="14338"/>
                                        </p:tgtEl>
                                      </p:cBhvr>
                                      <p:to x="100000" y="100000"/>
                                    </p:animScale>
                                    <p:animScale>
                                      <p:cBhvr>
                                        <p:cTn id="17" dur="26">
                                          <p:stCondLst>
                                            <p:cond delay="1642"/>
                                          </p:stCondLst>
                                        </p:cTn>
                                        <p:tgtEl>
                                          <p:spTgt spid="14338"/>
                                        </p:tgtEl>
                                      </p:cBhvr>
                                      <p:to x="100000" y="90000"/>
                                    </p:animScale>
                                    <p:animScale>
                                      <p:cBhvr>
                                        <p:cTn id="18" dur="166" decel="50000">
                                          <p:stCondLst>
                                            <p:cond delay="1668"/>
                                          </p:stCondLst>
                                        </p:cTn>
                                        <p:tgtEl>
                                          <p:spTgt spid="14338"/>
                                        </p:tgtEl>
                                      </p:cBhvr>
                                      <p:to x="100000" y="100000"/>
                                    </p:animScale>
                                    <p:animScale>
                                      <p:cBhvr>
                                        <p:cTn id="19" dur="26">
                                          <p:stCondLst>
                                            <p:cond delay="1808"/>
                                          </p:stCondLst>
                                        </p:cTn>
                                        <p:tgtEl>
                                          <p:spTgt spid="14338"/>
                                        </p:tgtEl>
                                      </p:cBhvr>
                                      <p:to x="100000" y="95000"/>
                                    </p:animScale>
                                    <p:animScale>
                                      <p:cBhvr>
                                        <p:cTn id="20" dur="166" decel="50000">
                                          <p:stCondLst>
                                            <p:cond delay="1834"/>
                                          </p:stCondLst>
                                        </p:cTn>
                                        <p:tgtEl>
                                          <p:spTgt spid="1433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t>MAJID PERDU DANS SES PENSEES….</a:t>
            </a:r>
            <a:endParaRPr lang="fr-FR" sz="3200" dirty="0"/>
          </a:p>
        </p:txBody>
      </p:sp>
      <p:pic>
        <p:nvPicPr>
          <p:cNvPr id="23555" name="Picture 3" descr="U:\ancien-perso\projets pédagogiques\Projets 2015-2016\Collège au cinéma niveau 4ème\photos\DSC06992.JPG"/>
          <p:cNvPicPr>
            <a:picLocks noGrp="1" noChangeAspect="1" noChangeArrowheads="1"/>
          </p:cNvPicPr>
          <p:nvPr>
            <p:ph idx="1"/>
          </p:nvPr>
        </p:nvPicPr>
        <p:blipFill>
          <a:blip r:embed="rId2" cstate="print"/>
          <a:srcRect/>
          <a:stretch>
            <a:fillRect/>
          </a:stretch>
        </p:blipFill>
        <p:spPr bwMode="auto">
          <a:xfrm>
            <a:off x="3048000" y="1882775"/>
            <a:ext cx="3048000" cy="4572000"/>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nodeType="clickEffect">
                                  <p:stCondLst>
                                    <p:cond delay="0"/>
                                  </p:stCondLst>
                                  <p:childTnLst>
                                    <p:set>
                                      <p:cBhvr>
                                        <p:cTn id="13" dur="1" fill="hold">
                                          <p:stCondLst>
                                            <p:cond delay="0"/>
                                          </p:stCondLst>
                                        </p:cTn>
                                        <p:tgtEl>
                                          <p:spTgt spid="23555"/>
                                        </p:tgtEl>
                                        <p:attrNameLst>
                                          <p:attrName>style.visibility</p:attrName>
                                        </p:attrNameLst>
                                      </p:cBhvr>
                                      <p:to>
                                        <p:strVal val="visible"/>
                                      </p:to>
                                    </p:set>
                                    <p:animEffect transition="in" filter="diamond(in)">
                                      <p:cBhvr>
                                        <p:cTn id="14"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81000" y="271464"/>
            <a:ext cx="7691462" cy="1362075"/>
          </a:xfrm>
        </p:spPr>
        <p:txBody>
          <a:bodyPr>
            <a:normAutofit fontScale="90000"/>
          </a:bodyPr>
          <a:lstStyle/>
          <a:p>
            <a:pPr lvl="0"/>
            <a:r>
              <a:rPr lang="fr-FR" sz="2700" dirty="0" smtClean="0"/>
              <a:t>Quels sont vos meilleurs souvenirs du tournage ?</a:t>
            </a:r>
            <a:r>
              <a:rPr lang="fr-FR" dirty="0" smtClean="0"/>
              <a:t/>
            </a:r>
            <a:br>
              <a:rPr lang="fr-FR" dirty="0" smtClean="0"/>
            </a:br>
            <a:endParaRPr lang="fr-FR" dirty="0"/>
          </a:p>
        </p:txBody>
      </p:sp>
      <p:sp>
        <p:nvSpPr>
          <p:cNvPr id="3" name="Espace réservé du texte 2"/>
          <p:cNvSpPr>
            <a:spLocks noGrp="1"/>
          </p:cNvSpPr>
          <p:nvPr>
            <p:ph type="body" idx="1"/>
          </p:nvPr>
        </p:nvSpPr>
        <p:spPr>
          <a:xfrm>
            <a:off x="428596" y="1285860"/>
            <a:ext cx="7572428" cy="2428892"/>
          </a:xfrm>
        </p:spPr>
        <p:txBody>
          <a:bodyPr>
            <a:normAutofit/>
          </a:bodyPr>
          <a:lstStyle/>
          <a:p>
            <a:pPr algn="just"/>
            <a:r>
              <a:rPr lang="fr-FR" b="1" dirty="0" smtClean="0">
                <a:solidFill>
                  <a:schemeClr val="tx1"/>
                </a:solidFill>
              </a:rPr>
              <a:t>« Les fous rires lorsque les camarades oubliaient le texte. L’union de la classe, le travail en groupe, le fait de se parler dans la classe. La manipulation de la caméra, du matériel en général. Découvrir des lieux interdits au collège comme la salle des professeurs.  La rencontre avec l’équipe de LABOZERO. Depuis ce projet, on regarde les films avec un autre œil. »</a:t>
            </a:r>
            <a:endParaRPr lang="fr-FR" dirty="0" smtClean="0">
              <a:solidFill>
                <a:schemeClr val="tx1"/>
              </a:solidFill>
            </a:endParaRPr>
          </a:p>
          <a:p>
            <a:endParaRPr lang="fr-FR" dirty="0"/>
          </a:p>
        </p:txBody>
      </p:sp>
      <p:pic>
        <p:nvPicPr>
          <p:cNvPr id="44034" name="Picture 2" descr="U:\ancien-perso\projets pédagogiques\Projets 2015-2016\Collège au cinéma niveau 4ème\photos\IMG_3599.JPG"/>
          <p:cNvPicPr>
            <a:picLocks noChangeAspect="1" noChangeArrowheads="1"/>
          </p:cNvPicPr>
          <p:nvPr/>
        </p:nvPicPr>
        <p:blipFill>
          <a:blip r:embed="rId2" cstate="print"/>
          <a:srcRect t="19667" r="5468" b="7115"/>
          <a:stretch>
            <a:fillRect/>
          </a:stretch>
        </p:blipFill>
        <p:spPr bwMode="auto">
          <a:xfrm>
            <a:off x="2571736" y="3286124"/>
            <a:ext cx="5786478" cy="3347562"/>
          </a:xfrm>
          <a:prstGeom prst="rect">
            <a:avLst/>
          </a:prstGeom>
          <a:noFill/>
        </p:spPr>
      </p:pic>
      <p:sp>
        <p:nvSpPr>
          <p:cNvPr id="5" name="Ellipse 4"/>
          <p:cNvSpPr/>
          <p:nvPr/>
        </p:nvSpPr>
        <p:spPr>
          <a:xfrm>
            <a:off x="7452320" y="3284984"/>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p:cNvSpPr/>
          <p:nvPr/>
        </p:nvSpPr>
        <p:spPr>
          <a:xfrm>
            <a:off x="4139952" y="4005064"/>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44034"/>
                                        </p:tgtEl>
                                        <p:attrNameLst>
                                          <p:attrName>style.visibility</p:attrName>
                                        </p:attrNameLst>
                                      </p:cBhvr>
                                      <p:to>
                                        <p:strVal val="visible"/>
                                      </p:to>
                                    </p:set>
                                    <p:animEffect transition="in" filter="wipe(down)">
                                      <p:cBhvr>
                                        <p:cTn id="21" dur="580">
                                          <p:stCondLst>
                                            <p:cond delay="0"/>
                                          </p:stCondLst>
                                        </p:cTn>
                                        <p:tgtEl>
                                          <p:spTgt spid="44034"/>
                                        </p:tgtEl>
                                      </p:cBhvr>
                                    </p:animEffect>
                                    <p:anim calcmode="lin" valueType="num">
                                      <p:cBhvr>
                                        <p:cTn id="22" dur="1822" tmFilter="0,0; 0.14,0.36; 0.43,0.73; 0.71,0.91; 1.0,1.0">
                                          <p:stCondLst>
                                            <p:cond delay="0"/>
                                          </p:stCondLst>
                                        </p:cTn>
                                        <p:tgtEl>
                                          <p:spTgt spid="4403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403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403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403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4034"/>
                                        </p:tgtEl>
                                        <p:attrNameLst>
                                          <p:attrName>ppt_y</p:attrName>
                                        </p:attrNameLst>
                                      </p:cBhvr>
                                      <p:tavLst>
                                        <p:tav tm="0" fmla="#ppt_y-sin(pi*$)/81">
                                          <p:val>
                                            <p:fltVal val="0"/>
                                          </p:val>
                                        </p:tav>
                                        <p:tav tm="100000">
                                          <p:val>
                                            <p:fltVal val="1"/>
                                          </p:val>
                                        </p:tav>
                                      </p:tavLst>
                                    </p:anim>
                                    <p:animScale>
                                      <p:cBhvr>
                                        <p:cTn id="27" dur="26">
                                          <p:stCondLst>
                                            <p:cond delay="650"/>
                                          </p:stCondLst>
                                        </p:cTn>
                                        <p:tgtEl>
                                          <p:spTgt spid="44034"/>
                                        </p:tgtEl>
                                      </p:cBhvr>
                                      <p:to x="100000" y="60000"/>
                                    </p:animScale>
                                    <p:animScale>
                                      <p:cBhvr>
                                        <p:cTn id="28" dur="166" decel="50000">
                                          <p:stCondLst>
                                            <p:cond delay="676"/>
                                          </p:stCondLst>
                                        </p:cTn>
                                        <p:tgtEl>
                                          <p:spTgt spid="44034"/>
                                        </p:tgtEl>
                                      </p:cBhvr>
                                      <p:to x="100000" y="100000"/>
                                    </p:animScale>
                                    <p:animScale>
                                      <p:cBhvr>
                                        <p:cTn id="29" dur="26">
                                          <p:stCondLst>
                                            <p:cond delay="1312"/>
                                          </p:stCondLst>
                                        </p:cTn>
                                        <p:tgtEl>
                                          <p:spTgt spid="44034"/>
                                        </p:tgtEl>
                                      </p:cBhvr>
                                      <p:to x="100000" y="80000"/>
                                    </p:animScale>
                                    <p:animScale>
                                      <p:cBhvr>
                                        <p:cTn id="30" dur="166" decel="50000">
                                          <p:stCondLst>
                                            <p:cond delay="1338"/>
                                          </p:stCondLst>
                                        </p:cTn>
                                        <p:tgtEl>
                                          <p:spTgt spid="44034"/>
                                        </p:tgtEl>
                                      </p:cBhvr>
                                      <p:to x="100000" y="100000"/>
                                    </p:animScale>
                                    <p:animScale>
                                      <p:cBhvr>
                                        <p:cTn id="31" dur="26">
                                          <p:stCondLst>
                                            <p:cond delay="1642"/>
                                          </p:stCondLst>
                                        </p:cTn>
                                        <p:tgtEl>
                                          <p:spTgt spid="44034"/>
                                        </p:tgtEl>
                                      </p:cBhvr>
                                      <p:to x="100000" y="90000"/>
                                    </p:animScale>
                                    <p:animScale>
                                      <p:cBhvr>
                                        <p:cTn id="32" dur="166" decel="50000">
                                          <p:stCondLst>
                                            <p:cond delay="1668"/>
                                          </p:stCondLst>
                                        </p:cTn>
                                        <p:tgtEl>
                                          <p:spTgt spid="44034"/>
                                        </p:tgtEl>
                                      </p:cBhvr>
                                      <p:to x="100000" y="100000"/>
                                    </p:animScale>
                                    <p:animScale>
                                      <p:cBhvr>
                                        <p:cTn id="33" dur="26">
                                          <p:stCondLst>
                                            <p:cond delay="1808"/>
                                          </p:stCondLst>
                                        </p:cTn>
                                        <p:tgtEl>
                                          <p:spTgt spid="44034"/>
                                        </p:tgtEl>
                                      </p:cBhvr>
                                      <p:to x="100000" y="95000"/>
                                    </p:animScale>
                                    <p:animScale>
                                      <p:cBhvr>
                                        <p:cTn id="34" dur="166" decel="50000">
                                          <p:stCondLst>
                                            <p:cond delay="1834"/>
                                          </p:stCondLst>
                                        </p:cTn>
                                        <p:tgtEl>
                                          <p:spTgt spid="440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Fin du tournage : </a:t>
            </a:r>
            <a:br>
              <a:rPr lang="fr-FR" dirty="0" smtClean="0"/>
            </a:br>
            <a:r>
              <a:rPr lang="fr-FR" dirty="0" smtClean="0"/>
              <a:t>une belle aventure citoyenne</a:t>
            </a:r>
            <a:endParaRPr lang="fr-FR" dirty="0"/>
          </a:p>
        </p:txBody>
      </p:sp>
      <p:pic>
        <p:nvPicPr>
          <p:cNvPr id="15362" name="Picture 2" descr="U:\ancien-perso\projets pédagogiques\Projets 2015-2016\Collège au cinéma niveau 4ème\photos\IMG_3594.JPG"/>
          <p:cNvPicPr>
            <a:picLocks noChangeAspect="1" noChangeArrowheads="1"/>
          </p:cNvPicPr>
          <p:nvPr/>
        </p:nvPicPr>
        <p:blipFill>
          <a:blip r:embed="rId2" cstate="print"/>
          <a:srcRect t="23851" r="3125" b="5023"/>
          <a:stretch>
            <a:fillRect/>
          </a:stretch>
        </p:blipFill>
        <p:spPr bwMode="auto">
          <a:xfrm>
            <a:off x="428596" y="1928802"/>
            <a:ext cx="8286776" cy="4544377"/>
          </a:xfrm>
          <a:prstGeom prst="rect">
            <a:avLst/>
          </a:prstGeom>
          <a:noFill/>
        </p:spPr>
      </p:pic>
      <p:sp>
        <p:nvSpPr>
          <p:cNvPr id="5" name="Ellipse 4"/>
          <p:cNvSpPr/>
          <p:nvPr/>
        </p:nvSpPr>
        <p:spPr>
          <a:xfrm>
            <a:off x="2267744" y="2996952"/>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checkerboard(across)">
                                      <p:cBhvr>
                                        <p:cTn id="14"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pPr algn="ctr"/>
            <a:r>
              <a:rPr lang="fr-FR" dirty="0" smtClean="0"/>
              <a:t>ZAHINA et MAJID </a:t>
            </a:r>
            <a:br>
              <a:rPr lang="fr-FR" dirty="0" smtClean="0"/>
            </a:br>
            <a:r>
              <a:rPr lang="fr-FR" dirty="0" smtClean="0"/>
              <a:t>Au-delà des préjugés </a:t>
            </a:r>
            <a:endParaRPr lang="fr-FR" dirty="0"/>
          </a:p>
        </p:txBody>
      </p:sp>
      <p:sp>
        <p:nvSpPr>
          <p:cNvPr id="7" name="ZoneTexte 6"/>
          <p:cNvSpPr txBox="1"/>
          <p:nvPr/>
        </p:nvSpPr>
        <p:spPr>
          <a:xfrm>
            <a:off x="714348" y="1785926"/>
            <a:ext cx="8072494" cy="923330"/>
          </a:xfrm>
          <a:prstGeom prst="rect">
            <a:avLst/>
          </a:prstGeom>
          <a:noFill/>
        </p:spPr>
        <p:txBody>
          <a:bodyPr wrap="square" rtlCol="0">
            <a:spAutoFit/>
          </a:bodyPr>
          <a:lstStyle/>
          <a:p>
            <a:r>
              <a:rPr lang="fr-FR" b="1" dirty="0" smtClean="0"/>
              <a:t>A l’adresse suivante :</a:t>
            </a:r>
          </a:p>
          <a:p>
            <a:r>
              <a:rPr lang="fr-FR" b="1" dirty="0" smtClean="0">
                <a:hlinkClick r:id="rId2"/>
              </a:rPr>
              <a:t>http://www.odil.tv/groupement/ateliers-college-au-cinema-2016/</a:t>
            </a:r>
            <a:endParaRPr lang="fr-FR" b="1" dirty="0" smtClean="0"/>
          </a:p>
          <a:p>
            <a:r>
              <a:rPr lang="fr-FR" b="1" dirty="0" smtClean="0"/>
              <a:t> </a:t>
            </a:r>
            <a:endParaRPr lang="fr-FR" b="1" dirty="0"/>
          </a:p>
        </p:txBody>
      </p:sp>
      <p:pic>
        <p:nvPicPr>
          <p:cNvPr id="2050" name="Picture 2"/>
          <p:cNvPicPr>
            <a:picLocks noGrp="1" noChangeAspect="1" noChangeArrowheads="1"/>
          </p:cNvPicPr>
          <p:nvPr>
            <p:ph idx="1"/>
          </p:nvPr>
        </p:nvPicPr>
        <p:blipFill>
          <a:blip r:embed="rId3" cstate="print"/>
          <a:srcRect l="9311" t="31366" r="72392" b="41450"/>
          <a:stretch>
            <a:fillRect/>
          </a:stretch>
        </p:blipFill>
        <p:spPr bwMode="auto">
          <a:xfrm>
            <a:off x="2214546" y="2786058"/>
            <a:ext cx="3857652" cy="3582105"/>
          </a:xfrm>
          <a:prstGeom prst="rect">
            <a:avLst/>
          </a:prstGeom>
          <a:noFill/>
          <a:ln w="9525">
            <a:noFill/>
            <a:miter lim="800000"/>
            <a:headEnd/>
            <a:tailEnd/>
          </a:ln>
          <a:effectLst/>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Scale>
                                      <p:cBhvr>
                                        <p:cTn id="14"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7"/>
                                        </p:tgtEl>
                                        <p:attrNameLst>
                                          <p:attrName>ppt_x</p:attrName>
                                          <p:attrName>ppt_y</p:attrName>
                                        </p:attrNameLst>
                                      </p:cBhvr>
                                    </p:animMotion>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wipe(down)">
                                      <p:cBhvr>
                                        <p:cTn id="21" dur="580">
                                          <p:stCondLst>
                                            <p:cond delay="0"/>
                                          </p:stCondLst>
                                        </p:cTn>
                                        <p:tgtEl>
                                          <p:spTgt spid="2050"/>
                                        </p:tgtEl>
                                      </p:cBhvr>
                                    </p:animEffect>
                                    <p:anim calcmode="lin" valueType="num">
                                      <p:cBhvr>
                                        <p:cTn id="22"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0"/>
                                        </p:tgtEl>
                                      </p:cBhvr>
                                      <p:to x="100000" y="60000"/>
                                    </p:animScale>
                                    <p:animScale>
                                      <p:cBhvr>
                                        <p:cTn id="28" dur="166" decel="50000">
                                          <p:stCondLst>
                                            <p:cond delay="676"/>
                                          </p:stCondLst>
                                        </p:cTn>
                                        <p:tgtEl>
                                          <p:spTgt spid="2050"/>
                                        </p:tgtEl>
                                      </p:cBhvr>
                                      <p:to x="100000" y="100000"/>
                                    </p:animScale>
                                    <p:animScale>
                                      <p:cBhvr>
                                        <p:cTn id="29" dur="26">
                                          <p:stCondLst>
                                            <p:cond delay="1312"/>
                                          </p:stCondLst>
                                        </p:cTn>
                                        <p:tgtEl>
                                          <p:spTgt spid="2050"/>
                                        </p:tgtEl>
                                      </p:cBhvr>
                                      <p:to x="100000" y="80000"/>
                                    </p:animScale>
                                    <p:animScale>
                                      <p:cBhvr>
                                        <p:cTn id="30" dur="166" decel="50000">
                                          <p:stCondLst>
                                            <p:cond delay="1338"/>
                                          </p:stCondLst>
                                        </p:cTn>
                                        <p:tgtEl>
                                          <p:spTgt spid="2050"/>
                                        </p:tgtEl>
                                      </p:cBhvr>
                                      <p:to x="100000" y="100000"/>
                                    </p:animScale>
                                    <p:animScale>
                                      <p:cBhvr>
                                        <p:cTn id="31" dur="26">
                                          <p:stCondLst>
                                            <p:cond delay="1642"/>
                                          </p:stCondLst>
                                        </p:cTn>
                                        <p:tgtEl>
                                          <p:spTgt spid="2050"/>
                                        </p:tgtEl>
                                      </p:cBhvr>
                                      <p:to x="100000" y="90000"/>
                                    </p:animScale>
                                    <p:animScale>
                                      <p:cBhvr>
                                        <p:cTn id="32" dur="166" decel="50000">
                                          <p:stCondLst>
                                            <p:cond delay="1668"/>
                                          </p:stCondLst>
                                        </p:cTn>
                                        <p:tgtEl>
                                          <p:spTgt spid="2050"/>
                                        </p:tgtEl>
                                      </p:cBhvr>
                                      <p:to x="100000" y="100000"/>
                                    </p:animScale>
                                    <p:animScale>
                                      <p:cBhvr>
                                        <p:cTn id="33" dur="26">
                                          <p:stCondLst>
                                            <p:cond delay="1808"/>
                                          </p:stCondLst>
                                        </p:cTn>
                                        <p:tgtEl>
                                          <p:spTgt spid="2050"/>
                                        </p:tgtEl>
                                      </p:cBhvr>
                                      <p:to x="100000" y="95000"/>
                                    </p:animScale>
                                    <p:animScale>
                                      <p:cBhvr>
                                        <p:cTn id="34"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dirty="0" smtClean="0"/>
              <a:t>Une aventure qui se poursuit …</a:t>
            </a:r>
            <a:endParaRPr lang="fr-FR" dirty="0"/>
          </a:p>
        </p:txBody>
      </p:sp>
      <p:sp>
        <p:nvSpPr>
          <p:cNvPr id="6" name="Espace réservé du texte 5"/>
          <p:cNvSpPr>
            <a:spLocks noGrp="1"/>
          </p:cNvSpPr>
          <p:nvPr>
            <p:ph type="body" idx="2"/>
          </p:nvPr>
        </p:nvSpPr>
        <p:spPr/>
        <p:txBody>
          <a:bodyPr>
            <a:normAutofit/>
          </a:bodyPr>
          <a:lstStyle/>
          <a:p>
            <a:pPr algn="just"/>
            <a:r>
              <a:rPr lang="fr-FR" sz="1200" b="1" dirty="0" smtClean="0"/>
              <a:t>Les élèves de 4</a:t>
            </a:r>
            <a:r>
              <a:rPr lang="fr-FR" sz="1200" b="1" baseline="30000" dirty="0" smtClean="0"/>
              <a:t>ème</a:t>
            </a:r>
            <a:r>
              <a:rPr lang="fr-FR" sz="1200" b="1" dirty="0" smtClean="0"/>
              <a:t> A ont présenté lors du forum des métiers du cinéma leur court-métrage. </a:t>
            </a:r>
          </a:p>
          <a:p>
            <a:pPr algn="just"/>
            <a:r>
              <a:rPr lang="fr-FR" sz="1200" b="1" dirty="0" smtClean="0"/>
              <a:t>Ils étaient très impatients et à la fois stressés par cette expérience. </a:t>
            </a:r>
          </a:p>
          <a:p>
            <a:pPr algn="just"/>
            <a:endParaRPr lang="fr-FR" sz="1200" b="1" dirty="0" smtClean="0"/>
          </a:p>
          <a:p>
            <a:pPr algn="just"/>
            <a:endParaRPr lang="fr-FR" sz="1200" b="1" dirty="0" smtClean="0"/>
          </a:p>
          <a:p>
            <a:pPr algn="just"/>
            <a:endParaRPr lang="fr-FR" sz="1200" b="1" dirty="0" smtClean="0"/>
          </a:p>
          <a:p>
            <a:pPr algn="just"/>
            <a:endParaRPr lang="fr-FR" sz="1200" b="1" dirty="0" smtClean="0"/>
          </a:p>
          <a:p>
            <a:pPr algn="just"/>
            <a:r>
              <a:rPr lang="fr-FR" sz="1200" b="1" dirty="0" smtClean="0"/>
              <a:t>Lors de ce forum, ils ont posé des questions à plusieurs professionnels :</a:t>
            </a:r>
          </a:p>
          <a:p>
            <a:pPr algn="just"/>
            <a:endParaRPr lang="fr-FR" sz="1200" b="1" dirty="0" smtClean="0"/>
          </a:p>
          <a:p>
            <a:pPr algn="just"/>
            <a:r>
              <a:rPr lang="fr-FR" sz="1200" b="1" dirty="0" smtClean="0"/>
              <a:t>Un réalisateur qui a travaillé avec Sonia ROLAND pour la réalisation de son court-métrage « Une vie ordinaire »</a:t>
            </a:r>
          </a:p>
          <a:p>
            <a:pPr algn="just"/>
            <a:endParaRPr lang="fr-FR" sz="1200" b="1" dirty="0" smtClean="0"/>
          </a:p>
          <a:p>
            <a:pPr algn="just"/>
            <a:r>
              <a:rPr lang="fr-FR" sz="1200" b="1" dirty="0" smtClean="0"/>
              <a:t>Un monteur qui leur a expliqué la technique du montage avec le logiciel Final </a:t>
            </a:r>
            <a:r>
              <a:rPr lang="fr-FR" sz="1200" b="1" dirty="0" err="1" smtClean="0"/>
              <a:t>cut</a:t>
            </a:r>
            <a:r>
              <a:rPr lang="fr-FR" sz="1200" b="1" dirty="0" smtClean="0"/>
              <a:t> Pro</a:t>
            </a:r>
          </a:p>
          <a:p>
            <a:pPr algn="just"/>
            <a:endParaRPr lang="fr-FR" sz="1200" b="1" dirty="0" smtClean="0"/>
          </a:p>
          <a:p>
            <a:pPr algn="just"/>
            <a:r>
              <a:rPr lang="fr-FR" sz="1200" b="1" dirty="0" smtClean="0"/>
              <a:t>Un électricien qui leur a parlé des jeux de lumière  et enfin une ingénieure du son qui leur  a présenté  les différents outils et techniques utilisés pour capter le son.</a:t>
            </a:r>
            <a:endParaRPr lang="fr-FR" sz="1200" b="1" dirty="0"/>
          </a:p>
        </p:txBody>
      </p:sp>
      <p:pic>
        <p:nvPicPr>
          <p:cNvPr id="7" name="Picture 2" descr="U:\ancien-perso\projets pédagogiques\Projets 2015-2016\Collège au cinéma niveau 4ème\photos\IMG_3613.JPG"/>
          <p:cNvPicPr>
            <a:picLocks noGrp="1" noChangeAspect="1" noChangeArrowheads="1"/>
          </p:cNvPicPr>
          <p:nvPr>
            <p:ph sz="half" idx="1"/>
          </p:nvPr>
        </p:nvPicPr>
        <p:blipFill>
          <a:blip r:embed="rId2" cstate="print"/>
          <a:srcRect r="51180" b="35290"/>
          <a:stretch>
            <a:fillRect/>
          </a:stretch>
        </p:blipFill>
        <p:spPr bwMode="auto">
          <a:xfrm>
            <a:off x="4071934" y="1000108"/>
            <a:ext cx="4714908" cy="4670475"/>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Scale>
                                      <p:cBhvr>
                                        <p:cTn id="14"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6">
                                            <p:txEl>
                                              <p:pRg st="0" end="0"/>
                                            </p:txEl>
                                          </p:spTgt>
                                        </p:tgtEl>
                                        <p:attrNameLst>
                                          <p:attrName>ppt_x</p:attrName>
                                          <p:attrName>ppt_y</p:attrName>
                                        </p:attrNameLst>
                                      </p:cBhvr>
                                    </p:animMotion>
                                    <p:animEffect transition="in" filter="fade">
                                      <p:cBhvr>
                                        <p:cTn id="16" dur="10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Scale>
                                      <p:cBhvr>
                                        <p:cTn id="21" dur="1000" decel="50000" fill="hold">
                                          <p:stCondLst>
                                            <p:cond delay="0"/>
                                          </p:stCondLst>
                                        </p:cTn>
                                        <p:tgtEl>
                                          <p:spTgt spid="6">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6">
                                            <p:txEl>
                                              <p:pRg st="1" end="1"/>
                                            </p:txEl>
                                          </p:spTgt>
                                        </p:tgtEl>
                                        <p:attrNameLst>
                                          <p:attrName>ppt_x</p:attrName>
                                          <p:attrName>ppt_y</p:attrName>
                                        </p:attrNameLst>
                                      </p:cBhvr>
                                    </p:animMotion>
                                    <p:animEffect transition="in" filter="fade">
                                      <p:cBhvr>
                                        <p:cTn id="23" dur="1000"/>
                                        <p:tgtEl>
                                          <p:spTgt spid="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grpId="0"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animScale>
                                      <p:cBhvr>
                                        <p:cTn id="28" dur="1000" decel="50000" fill="hold">
                                          <p:stCondLst>
                                            <p:cond delay="0"/>
                                          </p:stCondLst>
                                        </p:cTn>
                                        <p:tgtEl>
                                          <p:spTgt spid="6">
                                            <p:txEl>
                                              <p:pRg st="6" end="6"/>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6">
                                            <p:txEl>
                                              <p:pRg st="6" end="6"/>
                                            </p:txEl>
                                          </p:spTgt>
                                        </p:tgtEl>
                                        <p:attrNameLst>
                                          <p:attrName>ppt_x</p:attrName>
                                          <p:attrName>ppt_y</p:attrName>
                                        </p:attrNameLst>
                                      </p:cBhvr>
                                    </p:animMotion>
                                    <p:animEffect transition="in" filter="fade">
                                      <p:cBhvr>
                                        <p:cTn id="30" dur="10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grpId="0"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Scale>
                                      <p:cBhvr>
                                        <p:cTn id="35" dur="1000" decel="50000" fill="hold">
                                          <p:stCondLst>
                                            <p:cond delay="0"/>
                                          </p:stCondLst>
                                        </p:cTn>
                                        <p:tgtEl>
                                          <p:spTgt spid="6">
                                            <p:txEl>
                                              <p:pRg st="8" end="8"/>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6">
                                            <p:txEl>
                                              <p:pRg st="8" end="8"/>
                                            </p:txEl>
                                          </p:spTgt>
                                        </p:tgtEl>
                                        <p:attrNameLst>
                                          <p:attrName>ppt_x</p:attrName>
                                          <p:attrName>ppt_y</p:attrName>
                                        </p:attrNameLst>
                                      </p:cBhvr>
                                    </p:animMotion>
                                    <p:animEffect transition="in" filter="fade">
                                      <p:cBhvr>
                                        <p:cTn id="37" dur="1000"/>
                                        <p:tgtEl>
                                          <p:spTgt spid="6">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grpId="0"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Scale>
                                      <p:cBhvr>
                                        <p:cTn id="42" dur="1000" decel="50000" fill="hold">
                                          <p:stCondLst>
                                            <p:cond delay="0"/>
                                          </p:stCondLst>
                                        </p:cTn>
                                        <p:tgtEl>
                                          <p:spTgt spid="6">
                                            <p:txEl>
                                              <p:pRg st="10" end="1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6">
                                            <p:txEl>
                                              <p:pRg st="10" end="10"/>
                                            </p:txEl>
                                          </p:spTgt>
                                        </p:tgtEl>
                                        <p:attrNameLst>
                                          <p:attrName>ppt_x</p:attrName>
                                          <p:attrName>ppt_y</p:attrName>
                                        </p:attrNameLst>
                                      </p:cBhvr>
                                    </p:animMotion>
                                    <p:animEffect transition="in" filter="fade">
                                      <p:cBhvr>
                                        <p:cTn id="44" dur="1000"/>
                                        <p:tgtEl>
                                          <p:spTgt spid="6">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ntr" presetSubtype="0" fill="hold" grpId="0" nodeType="clickEffect">
                                  <p:stCondLst>
                                    <p:cond delay="0"/>
                                  </p:stCondLst>
                                  <p:childTnLst>
                                    <p:set>
                                      <p:cBhvr>
                                        <p:cTn id="48" dur="1" fill="hold">
                                          <p:stCondLst>
                                            <p:cond delay="0"/>
                                          </p:stCondLst>
                                        </p:cTn>
                                        <p:tgtEl>
                                          <p:spTgt spid="6">
                                            <p:txEl>
                                              <p:pRg st="12" end="12"/>
                                            </p:txEl>
                                          </p:spTgt>
                                        </p:tgtEl>
                                        <p:attrNameLst>
                                          <p:attrName>style.visibility</p:attrName>
                                        </p:attrNameLst>
                                      </p:cBhvr>
                                      <p:to>
                                        <p:strVal val="visible"/>
                                      </p:to>
                                    </p:set>
                                    <p:animScale>
                                      <p:cBhvr>
                                        <p:cTn id="49" dur="1000" decel="50000" fill="hold">
                                          <p:stCondLst>
                                            <p:cond delay="0"/>
                                          </p:stCondLst>
                                        </p:cTn>
                                        <p:tgtEl>
                                          <p:spTgt spid="6">
                                            <p:txEl>
                                              <p:pRg st="12" end="1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0" dur="1000" decel="50000" fill="hold">
                                          <p:stCondLst>
                                            <p:cond delay="0"/>
                                          </p:stCondLst>
                                        </p:cTn>
                                        <p:tgtEl>
                                          <p:spTgt spid="6">
                                            <p:txEl>
                                              <p:pRg st="12" end="12"/>
                                            </p:txEl>
                                          </p:spTgt>
                                        </p:tgtEl>
                                        <p:attrNameLst>
                                          <p:attrName>ppt_x</p:attrName>
                                          <p:attrName>ppt_y</p:attrName>
                                        </p:attrNameLst>
                                      </p:cBhvr>
                                    </p:animMotion>
                                    <p:animEffect transition="in" filter="fade">
                                      <p:cBhvr>
                                        <p:cTn id="51" dur="1000"/>
                                        <p:tgtEl>
                                          <p:spTgt spid="6">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amond(in)">
                                      <p:cBhvr>
                                        <p:cTn id="5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428596" y="285728"/>
            <a:ext cx="8229600" cy="1399032"/>
          </a:xfrm>
        </p:spPr>
        <p:txBody>
          <a:bodyPr>
            <a:normAutofit fontScale="90000"/>
          </a:bodyPr>
          <a:lstStyle/>
          <a:p>
            <a:r>
              <a:rPr lang="fr-FR" dirty="0" smtClean="0"/>
              <a:t>La présentation du court-métrage au forum des métiers du cinéma</a:t>
            </a:r>
            <a:endParaRPr lang="fr-FR" dirty="0"/>
          </a:p>
        </p:txBody>
      </p:sp>
      <p:pic>
        <p:nvPicPr>
          <p:cNvPr id="16387" name="Picture 3" descr="U:\ancien-perso\projets pédagogiques\Projets 2015-2016\Collège au cinéma niveau 4ème\photos\IMG_3615.JPG"/>
          <p:cNvPicPr>
            <a:picLocks noGrp="1" noChangeAspect="1" noChangeArrowheads="1"/>
          </p:cNvPicPr>
          <p:nvPr>
            <p:ph sz="half" idx="2"/>
          </p:nvPr>
        </p:nvPicPr>
        <p:blipFill>
          <a:blip r:embed="rId2" cstate="print"/>
          <a:srcRect/>
          <a:stretch>
            <a:fillRect/>
          </a:stretch>
        </p:blipFill>
        <p:spPr bwMode="auto">
          <a:xfrm>
            <a:off x="500034" y="2357430"/>
            <a:ext cx="4399636" cy="3286148"/>
          </a:xfrm>
          <a:prstGeom prst="rect">
            <a:avLst/>
          </a:prstGeom>
          <a:noFill/>
        </p:spPr>
      </p:pic>
      <p:sp>
        <p:nvSpPr>
          <p:cNvPr id="8" name="ZoneTexte 7"/>
          <p:cNvSpPr txBox="1"/>
          <p:nvPr/>
        </p:nvSpPr>
        <p:spPr>
          <a:xfrm>
            <a:off x="5072066" y="3214686"/>
            <a:ext cx="3571900" cy="1200329"/>
          </a:xfrm>
          <a:prstGeom prst="rect">
            <a:avLst/>
          </a:prstGeom>
          <a:noFill/>
        </p:spPr>
        <p:txBody>
          <a:bodyPr wrap="square" rtlCol="0">
            <a:spAutoFit/>
          </a:bodyPr>
          <a:lstStyle/>
          <a:p>
            <a:pPr algn="just"/>
            <a:r>
              <a:rPr lang="fr-FR" dirty="0" smtClean="0"/>
              <a:t>MAEVA, MELIS et NESRINE ont présenté le court-métrage : un exercice dans lequel elles se sont brillamment  illustrées ! </a:t>
            </a:r>
            <a:endParaRPr lang="fr-FR" dirty="0"/>
          </a:p>
        </p:txBody>
      </p:sp>
      <p:sp>
        <p:nvSpPr>
          <p:cNvPr id="5" name="ZoneTexte 4"/>
          <p:cNvSpPr txBox="1"/>
          <p:nvPr/>
        </p:nvSpPr>
        <p:spPr>
          <a:xfrm>
            <a:off x="5214942" y="1857364"/>
            <a:ext cx="3357586" cy="923330"/>
          </a:xfrm>
          <a:prstGeom prst="rect">
            <a:avLst/>
          </a:prstGeom>
          <a:noFill/>
        </p:spPr>
        <p:txBody>
          <a:bodyPr wrap="square" rtlCol="0">
            <a:spAutoFit/>
          </a:bodyPr>
          <a:lstStyle/>
          <a:p>
            <a:r>
              <a:rPr lang="fr-FR" dirty="0" smtClean="0"/>
              <a:t>Lycée  Henri PARRIAT </a:t>
            </a:r>
          </a:p>
          <a:p>
            <a:r>
              <a:rPr lang="fr-FR" dirty="0" err="1" smtClean="0"/>
              <a:t>Montceau</a:t>
            </a:r>
            <a:r>
              <a:rPr lang="fr-FR" dirty="0" smtClean="0"/>
              <a:t> Les Mines</a:t>
            </a:r>
          </a:p>
          <a:p>
            <a:r>
              <a:rPr lang="fr-FR" dirty="0" smtClean="0"/>
              <a:t>Vendredi 10 juin 2016</a:t>
            </a:r>
            <a:endParaRPr lang="fr-FR"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1"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6387"/>
                                        </p:tgtEl>
                                        <p:attrNameLst>
                                          <p:attrName>style.visibility</p:attrName>
                                        </p:attrNameLst>
                                      </p:cBhvr>
                                      <p:to>
                                        <p:strVal val="visible"/>
                                      </p:to>
                                    </p:set>
                                    <p:animEffect transition="in" filter="checkerboard(across)">
                                      <p:cBhvr>
                                        <p:cTn id="19" dur="500"/>
                                        <p:tgtEl>
                                          <p:spTgt spid="16387"/>
                                        </p:tgtEl>
                                      </p:cBhvr>
                                    </p:animEffect>
                                  </p:childTnLst>
                                </p:cTn>
                              </p:par>
                            </p:childTnLst>
                          </p:cTn>
                        </p:par>
                      </p:childTnLst>
                    </p:cTn>
                  </p:par>
                  <p:par>
                    <p:cTn id="20" fill="hold">
                      <p:stCondLst>
                        <p:cond delay="indefinite"/>
                      </p:stCondLst>
                      <p:childTnLst>
                        <p:par>
                          <p:cTn id="21" fill="hold">
                            <p:stCondLst>
                              <p:cond delay="0"/>
                            </p:stCondLst>
                            <p:childTnLst>
                              <p:par>
                                <p:cTn id="22" presetID="7"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ppt_x"/>
                                          </p:val>
                                        </p:tav>
                                        <p:tav tm="100000">
                                          <p:val>
                                            <p:strVal val="#ppt_x"/>
                                          </p:val>
                                        </p:tav>
                                      </p:tavLst>
                                    </p:anim>
                                    <p:anim calcmode="lin" valueType="num">
                                      <p:cBhvr additive="base">
                                        <p:cTn id="2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7"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1000" fill="hold"/>
                                        <p:tgtEl>
                                          <p:spTgt spid="8"/>
                                        </p:tgtEl>
                                        <p:attrNameLst>
                                          <p:attrName>ppt_x</p:attrName>
                                        </p:attrNameLst>
                                      </p:cBhvr>
                                      <p:tavLst>
                                        <p:tav tm="0">
                                          <p:val>
                                            <p:strVal val="#ppt_x"/>
                                          </p:val>
                                        </p:tav>
                                        <p:tav tm="100000">
                                          <p:val>
                                            <p:strVal val="#ppt_x"/>
                                          </p:val>
                                        </p:tav>
                                      </p:tavLst>
                                    </p:anim>
                                    <p:anim calcmode="lin" valueType="num">
                                      <p:cBhvr additive="base">
                                        <p:cTn id="31"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t>Etape 1 </a:t>
            </a:r>
            <a:br>
              <a:rPr lang="fr-FR" dirty="0" smtClean="0"/>
            </a:br>
            <a:r>
              <a:rPr lang="fr-FR" dirty="0" smtClean="0"/>
              <a:t>Le choix du thème du scénario</a:t>
            </a:r>
            <a:endParaRPr lang="fr-FR" dirty="0"/>
          </a:p>
        </p:txBody>
      </p:sp>
      <p:sp>
        <p:nvSpPr>
          <p:cNvPr id="3" name="Espace réservé du texte 2"/>
          <p:cNvSpPr>
            <a:spLocks noGrp="1"/>
          </p:cNvSpPr>
          <p:nvPr>
            <p:ph type="body" idx="1"/>
          </p:nvPr>
        </p:nvSpPr>
        <p:spPr/>
        <p:txBody>
          <a:bodyPr/>
          <a:lstStyle/>
          <a:p>
            <a:pPr algn="just"/>
            <a:r>
              <a:rPr lang="fr-FR" b="1" dirty="0" smtClean="0">
                <a:solidFill>
                  <a:schemeClr val="tx1"/>
                </a:solidFill>
              </a:rPr>
              <a:t>A partir d’un brainstorming sur le thème du « Vivre ensemble » nous avons dégagé deux thèmes de travail. Nous avons envoyé nos deux propositions aux réalisateurs. </a:t>
            </a:r>
            <a:endParaRPr lang="fr-FR" b="1" dirty="0">
              <a:solidFill>
                <a:schemeClr val="tx1"/>
              </a:solidFill>
            </a:endParaRPr>
          </a:p>
        </p:txBody>
      </p:sp>
      <p:pic>
        <p:nvPicPr>
          <p:cNvPr id="1026" name="Picture 2" descr="U:\ancien-perso\projets pédagogiques\Projets 2015-2016\Collège au cinéma niveau 4ème\photos\DSC06885.JPG"/>
          <p:cNvPicPr>
            <a:picLocks noChangeAspect="1" noChangeArrowheads="1"/>
          </p:cNvPicPr>
          <p:nvPr/>
        </p:nvPicPr>
        <p:blipFill>
          <a:blip r:embed="rId2" cstate="print"/>
          <a:srcRect/>
          <a:stretch>
            <a:fillRect/>
          </a:stretch>
        </p:blipFill>
        <p:spPr bwMode="auto">
          <a:xfrm>
            <a:off x="4357686" y="1714488"/>
            <a:ext cx="4429124" cy="2952749"/>
          </a:xfrm>
          <a:prstGeom prst="rect">
            <a:avLst/>
          </a:prstGeom>
          <a:noFill/>
        </p:spPr>
      </p:pic>
      <p:pic>
        <p:nvPicPr>
          <p:cNvPr id="1027" name="Picture 3" descr="U:\ancien-perso\projets pédagogiques\Projets 2015-2016\Collège au cinéma niveau 4ème\photos\DSC06890.JPG"/>
          <p:cNvPicPr>
            <a:picLocks noChangeAspect="1" noChangeArrowheads="1"/>
          </p:cNvPicPr>
          <p:nvPr/>
        </p:nvPicPr>
        <p:blipFill>
          <a:blip r:embed="rId3" cstate="print"/>
          <a:srcRect/>
          <a:stretch>
            <a:fillRect/>
          </a:stretch>
        </p:blipFill>
        <p:spPr bwMode="auto">
          <a:xfrm>
            <a:off x="357158" y="4143380"/>
            <a:ext cx="3786182" cy="2524122"/>
          </a:xfrm>
          <a:prstGeom prst="rect">
            <a:avLst/>
          </a:prstGeom>
          <a:noFill/>
        </p:spPr>
      </p:pic>
      <p:sp>
        <p:nvSpPr>
          <p:cNvPr id="6" name="Ellipse 5"/>
          <p:cNvSpPr/>
          <p:nvPr/>
        </p:nvSpPr>
        <p:spPr>
          <a:xfrm>
            <a:off x="7452320" y="3284984"/>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 calcmode="lin" valueType="num">
                                      <p:cBhvr>
                                        <p:cTn id="21" dur="1000" fill="hold"/>
                                        <p:tgtEl>
                                          <p:spTgt spid="1026"/>
                                        </p:tgtEl>
                                        <p:attrNameLst>
                                          <p:attrName>ppt_w</p:attrName>
                                        </p:attrNameLst>
                                      </p:cBhvr>
                                      <p:tavLst>
                                        <p:tav tm="0">
                                          <p:val>
                                            <p:fltVal val="0"/>
                                          </p:val>
                                        </p:tav>
                                        <p:tav tm="100000">
                                          <p:val>
                                            <p:strVal val="#ppt_w"/>
                                          </p:val>
                                        </p:tav>
                                      </p:tavLst>
                                    </p:anim>
                                    <p:anim calcmode="lin" valueType="num">
                                      <p:cBhvr>
                                        <p:cTn id="22" dur="1000" fill="hold"/>
                                        <p:tgtEl>
                                          <p:spTgt spid="1026"/>
                                        </p:tgtEl>
                                        <p:attrNameLst>
                                          <p:attrName>ppt_h</p:attrName>
                                        </p:attrNameLst>
                                      </p:cBhvr>
                                      <p:tavLst>
                                        <p:tav tm="0">
                                          <p:val>
                                            <p:fltVal val="0"/>
                                          </p:val>
                                        </p:tav>
                                        <p:tav tm="100000">
                                          <p:val>
                                            <p:strVal val="#ppt_h"/>
                                          </p:val>
                                        </p:tav>
                                      </p:tavLst>
                                    </p:anim>
                                    <p:anim calcmode="lin" valueType="num">
                                      <p:cBhvr>
                                        <p:cTn id="23"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p:cTn id="29" dur="1000" fill="hold"/>
                                        <p:tgtEl>
                                          <p:spTgt spid="1027"/>
                                        </p:tgtEl>
                                        <p:attrNameLst>
                                          <p:attrName>ppt_w</p:attrName>
                                        </p:attrNameLst>
                                      </p:cBhvr>
                                      <p:tavLst>
                                        <p:tav tm="0">
                                          <p:val>
                                            <p:fltVal val="0"/>
                                          </p:val>
                                        </p:tav>
                                        <p:tav tm="100000">
                                          <p:val>
                                            <p:strVal val="#ppt_w"/>
                                          </p:val>
                                        </p:tav>
                                      </p:tavLst>
                                    </p:anim>
                                    <p:anim calcmode="lin" valueType="num">
                                      <p:cBhvr>
                                        <p:cTn id="30" dur="1000" fill="hold"/>
                                        <p:tgtEl>
                                          <p:spTgt spid="1027"/>
                                        </p:tgtEl>
                                        <p:attrNameLst>
                                          <p:attrName>ppt_h</p:attrName>
                                        </p:attrNameLst>
                                      </p:cBhvr>
                                      <p:tavLst>
                                        <p:tav tm="0">
                                          <p:val>
                                            <p:fltVal val="0"/>
                                          </p:val>
                                        </p:tav>
                                        <p:tav tm="100000">
                                          <p:val>
                                            <p:strVal val="#ppt_h"/>
                                          </p:val>
                                        </p:tav>
                                      </p:tavLst>
                                    </p:anim>
                                    <p:anim calcmode="lin" valueType="num">
                                      <p:cBhvr>
                                        <p:cTn id="31" dur="1000" fill="hold"/>
                                        <p:tgtEl>
                                          <p:spTgt spid="1027"/>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0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Une pause bien méritée…</a:t>
            </a:r>
            <a:endParaRPr lang="fr-FR" dirty="0"/>
          </a:p>
        </p:txBody>
      </p:sp>
      <p:pic>
        <p:nvPicPr>
          <p:cNvPr id="17410" name="Picture 2" descr="U:\ancien-perso\projets pédagogiques\Projets 2015-2016\Collège au cinéma niveau 4ème\photos\IMG_3619.JPG"/>
          <p:cNvPicPr>
            <a:picLocks noChangeAspect="1" noChangeArrowheads="1"/>
          </p:cNvPicPr>
          <p:nvPr/>
        </p:nvPicPr>
        <p:blipFill>
          <a:blip r:embed="rId2" cstate="print"/>
          <a:srcRect t="20833" r="9555"/>
          <a:stretch>
            <a:fillRect/>
          </a:stretch>
        </p:blipFill>
        <p:spPr bwMode="auto">
          <a:xfrm>
            <a:off x="500034" y="1500174"/>
            <a:ext cx="4023299" cy="4714908"/>
          </a:xfrm>
          <a:prstGeom prst="rect">
            <a:avLst/>
          </a:prstGeom>
          <a:noFill/>
        </p:spPr>
      </p:pic>
      <p:pic>
        <p:nvPicPr>
          <p:cNvPr id="17411" name="Picture 3" descr="U:\ancien-perso\projets pédagogiques\Projets 2015-2016\Collège au cinéma niveau 4ème\photos\IMG_3622.JPG"/>
          <p:cNvPicPr>
            <a:picLocks noChangeAspect="1" noChangeArrowheads="1"/>
          </p:cNvPicPr>
          <p:nvPr/>
        </p:nvPicPr>
        <p:blipFill>
          <a:blip r:embed="rId3" cstate="print"/>
          <a:srcRect l="9556" t="18750" b="7291"/>
          <a:stretch>
            <a:fillRect/>
          </a:stretch>
        </p:blipFill>
        <p:spPr bwMode="auto">
          <a:xfrm>
            <a:off x="4714876" y="1643050"/>
            <a:ext cx="4045603" cy="4429156"/>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17410"/>
                                        </p:tgtEl>
                                        <p:attrNameLst>
                                          <p:attrName>style.visibility</p:attrName>
                                        </p:attrNameLst>
                                      </p:cBhvr>
                                      <p:to>
                                        <p:strVal val="visible"/>
                                      </p:to>
                                    </p:set>
                                    <p:anim calcmode="lin" valueType="num">
                                      <p:cBhvr>
                                        <p:cTn id="14" dur="500" decel="50000" fill="hold">
                                          <p:stCondLst>
                                            <p:cond delay="0"/>
                                          </p:stCondLst>
                                        </p:cTn>
                                        <p:tgtEl>
                                          <p:spTgt spid="17410"/>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7410"/>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7410"/>
                                        </p:tgtEl>
                                        <p:attrNameLst>
                                          <p:attrName>ppt_w</p:attrName>
                                        </p:attrNameLst>
                                      </p:cBhvr>
                                      <p:tavLst>
                                        <p:tav tm="0">
                                          <p:val>
                                            <p:strVal val="#ppt_w*.05"/>
                                          </p:val>
                                        </p:tav>
                                        <p:tav tm="100000">
                                          <p:val>
                                            <p:strVal val="#ppt_w"/>
                                          </p:val>
                                        </p:tav>
                                      </p:tavLst>
                                    </p:anim>
                                    <p:anim calcmode="lin" valueType="num">
                                      <p:cBhvr>
                                        <p:cTn id="17" dur="1000" fill="hold"/>
                                        <p:tgtEl>
                                          <p:spTgt spid="17410"/>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7410"/>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7410"/>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7410"/>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7410"/>
                                        </p:tgtEl>
                                      </p:cBhvr>
                                    </p:animEffect>
                                  </p:childTnLst>
                                </p:cTn>
                              </p:par>
                            </p:childTnLst>
                          </p:cTn>
                        </p:par>
                      </p:childTnLst>
                    </p:cTn>
                  </p:par>
                  <p:par>
                    <p:cTn id="22" fill="hold">
                      <p:stCondLst>
                        <p:cond delay="indefinite"/>
                      </p:stCondLst>
                      <p:childTnLst>
                        <p:par>
                          <p:cTn id="23" fill="hold">
                            <p:stCondLst>
                              <p:cond delay="0"/>
                            </p:stCondLst>
                            <p:childTnLst>
                              <p:par>
                                <p:cTn id="24" presetID="25" presetClass="entr" presetSubtype="0" fill="hold" nodeType="clickEffect">
                                  <p:stCondLst>
                                    <p:cond delay="0"/>
                                  </p:stCondLst>
                                  <p:childTnLst>
                                    <p:set>
                                      <p:cBhvr>
                                        <p:cTn id="25" dur="1" fill="hold">
                                          <p:stCondLst>
                                            <p:cond delay="0"/>
                                          </p:stCondLst>
                                        </p:cTn>
                                        <p:tgtEl>
                                          <p:spTgt spid="17411"/>
                                        </p:tgtEl>
                                        <p:attrNameLst>
                                          <p:attrName>style.visibility</p:attrName>
                                        </p:attrNameLst>
                                      </p:cBhvr>
                                      <p:to>
                                        <p:strVal val="visible"/>
                                      </p:to>
                                    </p:set>
                                    <p:anim calcmode="lin" valueType="num">
                                      <p:cBhvr>
                                        <p:cTn id="26" dur="500" decel="50000" fill="hold">
                                          <p:stCondLst>
                                            <p:cond delay="0"/>
                                          </p:stCondLst>
                                        </p:cTn>
                                        <p:tgtEl>
                                          <p:spTgt spid="17411"/>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7411"/>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7411"/>
                                        </p:tgtEl>
                                        <p:attrNameLst>
                                          <p:attrName>ppt_w</p:attrName>
                                        </p:attrNameLst>
                                      </p:cBhvr>
                                      <p:tavLst>
                                        <p:tav tm="0">
                                          <p:val>
                                            <p:strVal val="#ppt_w*.05"/>
                                          </p:val>
                                        </p:tav>
                                        <p:tav tm="100000">
                                          <p:val>
                                            <p:strVal val="#ppt_w"/>
                                          </p:val>
                                        </p:tav>
                                      </p:tavLst>
                                    </p:anim>
                                    <p:anim calcmode="lin" valueType="num">
                                      <p:cBhvr>
                                        <p:cTn id="29" dur="1000" fill="hold"/>
                                        <p:tgtEl>
                                          <p:spTgt spid="17411"/>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7411"/>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7411"/>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7411"/>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Au forum du cinéma, les 4</a:t>
            </a:r>
            <a:r>
              <a:rPr lang="fr-FR" baseline="30000" dirty="0" smtClean="0"/>
              <a:t>ème</a:t>
            </a:r>
            <a:r>
              <a:rPr lang="fr-FR" dirty="0" smtClean="0"/>
              <a:t>A prennent « la pose officielle »</a:t>
            </a:r>
            <a:endParaRPr lang="fr-FR" dirty="0"/>
          </a:p>
        </p:txBody>
      </p:sp>
      <p:pic>
        <p:nvPicPr>
          <p:cNvPr id="18434" name="Picture 2" descr="U:\ancien-perso\projets pédagogiques\Projets 2015-2016\Collège au cinéma niveau 4ème\photos\IMG_3632.JPG"/>
          <p:cNvPicPr>
            <a:picLocks noChangeAspect="1" noChangeArrowheads="1"/>
          </p:cNvPicPr>
          <p:nvPr/>
        </p:nvPicPr>
        <p:blipFill>
          <a:blip r:embed="rId2" cstate="print"/>
          <a:srcRect l="2343" t="26988" r="3906" b="3977"/>
          <a:stretch>
            <a:fillRect/>
          </a:stretch>
        </p:blipFill>
        <p:spPr bwMode="auto">
          <a:xfrm>
            <a:off x="357158" y="1857364"/>
            <a:ext cx="8572560" cy="4714908"/>
          </a:xfrm>
          <a:prstGeom prst="rect">
            <a:avLst/>
          </a:prstGeom>
          <a:noFill/>
        </p:spPr>
      </p:pic>
      <p:sp>
        <p:nvSpPr>
          <p:cNvPr id="4" name="Ellipse 3"/>
          <p:cNvSpPr/>
          <p:nvPr/>
        </p:nvSpPr>
        <p:spPr>
          <a:xfrm>
            <a:off x="6444208" y="2492896"/>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nodeType="clickEffect">
                                  <p:stCondLst>
                                    <p:cond delay="0"/>
                                  </p:stCondLst>
                                  <p:childTnLst>
                                    <p:set>
                                      <p:cBhvr>
                                        <p:cTn id="13" dur="1" fill="hold">
                                          <p:stCondLst>
                                            <p:cond delay="0"/>
                                          </p:stCondLst>
                                        </p:cTn>
                                        <p:tgtEl>
                                          <p:spTgt spid="18434"/>
                                        </p:tgtEl>
                                        <p:attrNameLst>
                                          <p:attrName>style.visibility</p:attrName>
                                        </p:attrNameLst>
                                      </p:cBhvr>
                                      <p:to>
                                        <p:strVal val="visible"/>
                                      </p:to>
                                    </p:set>
                                    <p:animEffect transition="in" filter="fade">
                                      <p:cBhvr>
                                        <p:cTn id="14" dur="2000"/>
                                        <p:tgtEl>
                                          <p:spTgt spid="18434"/>
                                        </p:tgtEl>
                                      </p:cBhvr>
                                    </p:animEffect>
                                    <p:anim calcmode="lin" valueType="num">
                                      <p:cBhvr>
                                        <p:cTn id="15" dur="2000" fill="hold"/>
                                        <p:tgtEl>
                                          <p:spTgt spid="18434"/>
                                        </p:tgtEl>
                                        <p:attrNameLst>
                                          <p:attrName>style.rotation</p:attrName>
                                        </p:attrNameLst>
                                      </p:cBhvr>
                                      <p:tavLst>
                                        <p:tav tm="0">
                                          <p:val>
                                            <p:fltVal val="720"/>
                                          </p:val>
                                        </p:tav>
                                        <p:tav tm="100000">
                                          <p:val>
                                            <p:fltVal val="0"/>
                                          </p:val>
                                        </p:tav>
                                      </p:tavLst>
                                    </p:anim>
                                    <p:anim calcmode="lin" valueType="num">
                                      <p:cBhvr>
                                        <p:cTn id="16" dur="2000" fill="hold"/>
                                        <p:tgtEl>
                                          <p:spTgt spid="18434"/>
                                        </p:tgtEl>
                                        <p:attrNameLst>
                                          <p:attrName>ppt_h</p:attrName>
                                        </p:attrNameLst>
                                      </p:cBhvr>
                                      <p:tavLst>
                                        <p:tav tm="0">
                                          <p:val>
                                            <p:fltVal val="0"/>
                                          </p:val>
                                        </p:tav>
                                        <p:tav tm="100000">
                                          <p:val>
                                            <p:strVal val="#ppt_h"/>
                                          </p:val>
                                        </p:tav>
                                      </p:tavLst>
                                    </p:anim>
                                    <p:anim calcmode="lin" valueType="num">
                                      <p:cBhvr>
                                        <p:cTn id="17" dur="2000" fill="hold"/>
                                        <p:tgtEl>
                                          <p:spTgt spid="184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 la pose officieuse »</a:t>
            </a:r>
            <a:endParaRPr lang="fr-FR" dirty="0"/>
          </a:p>
        </p:txBody>
      </p:sp>
      <p:pic>
        <p:nvPicPr>
          <p:cNvPr id="19458" name="Picture 2" descr="U:\ancien-perso\projets pédagogiques\Projets 2015-2016\Collège au cinéma niveau 4ème\photos\IMG_3633.JPG"/>
          <p:cNvPicPr>
            <a:picLocks noChangeAspect="1" noChangeArrowheads="1"/>
          </p:cNvPicPr>
          <p:nvPr/>
        </p:nvPicPr>
        <p:blipFill>
          <a:blip r:embed="rId2" cstate="print"/>
          <a:srcRect t="25942" r="5468" b="2931"/>
          <a:stretch>
            <a:fillRect/>
          </a:stretch>
        </p:blipFill>
        <p:spPr bwMode="auto">
          <a:xfrm>
            <a:off x="500034" y="1785926"/>
            <a:ext cx="8286776" cy="4657048"/>
          </a:xfrm>
          <a:prstGeom prst="rect">
            <a:avLst/>
          </a:prstGeom>
          <a:noFill/>
        </p:spPr>
      </p:pic>
      <p:sp>
        <p:nvSpPr>
          <p:cNvPr id="4" name="Ellipse 3"/>
          <p:cNvSpPr/>
          <p:nvPr/>
        </p:nvSpPr>
        <p:spPr>
          <a:xfrm>
            <a:off x="6228184" y="2420888"/>
            <a:ext cx="288032" cy="36004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9458"/>
                                        </p:tgtEl>
                                        <p:attrNameLst>
                                          <p:attrName>style.visibility</p:attrName>
                                        </p:attrNameLst>
                                      </p:cBhvr>
                                      <p:to>
                                        <p:strVal val="visible"/>
                                      </p:to>
                                    </p:set>
                                    <p:animEffect transition="in" filter="wipe(down)">
                                      <p:cBhvr>
                                        <p:cTn id="14" dur="580">
                                          <p:stCondLst>
                                            <p:cond delay="0"/>
                                          </p:stCondLst>
                                        </p:cTn>
                                        <p:tgtEl>
                                          <p:spTgt spid="19458"/>
                                        </p:tgtEl>
                                      </p:cBhvr>
                                    </p:animEffect>
                                    <p:anim calcmode="lin" valueType="num">
                                      <p:cBhvr>
                                        <p:cTn id="15" dur="1822" tmFilter="0,0; 0.14,0.36; 0.43,0.73; 0.71,0.91; 1.0,1.0">
                                          <p:stCondLst>
                                            <p:cond delay="0"/>
                                          </p:stCondLst>
                                        </p:cTn>
                                        <p:tgtEl>
                                          <p:spTgt spid="1945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945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945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945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9458"/>
                                        </p:tgtEl>
                                        <p:attrNameLst>
                                          <p:attrName>ppt_y</p:attrName>
                                        </p:attrNameLst>
                                      </p:cBhvr>
                                      <p:tavLst>
                                        <p:tav tm="0" fmla="#ppt_y-sin(pi*$)/81">
                                          <p:val>
                                            <p:fltVal val="0"/>
                                          </p:val>
                                        </p:tav>
                                        <p:tav tm="100000">
                                          <p:val>
                                            <p:fltVal val="1"/>
                                          </p:val>
                                        </p:tav>
                                      </p:tavLst>
                                    </p:anim>
                                    <p:animScale>
                                      <p:cBhvr>
                                        <p:cTn id="20" dur="26">
                                          <p:stCondLst>
                                            <p:cond delay="650"/>
                                          </p:stCondLst>
                                        </p:cTn>
                                        <p:tgtEl>
                                          <p:spTgt spid="19458"/>
                                        </p:tgtEl>
                                      </p:cBhvr>
                                      <p:to x="100000" y="60000"/>
                                    </p:animScale>
                                    <p:animScale>
                                      <p:cBhvr>
                                        <p:cTn id="21" dur="166" decel="50000">
                                          <p:stCondLst>
                                            <p:cond delay="676"/>
                                          </p:stCondLst>
                                        </p:cTn>
                                        <p:tgtEl>
                                          <p:spTgt spid="19458"/>
                                        </p:tgtEl>
                                      </p:cBhvr>
                                      <p:to x="100000" y="100000"/>
                                    </p:animScale>
                                    <p:animScale>
                                      <p:cBhvr>
                                        <p:cTn id="22" dur="26">
                                          <p:stCondLst>
                                            <p:cond delay="1312"/>
                                          </p:stCondLst>
                                        </p:cTn>
                                        <p:tgtEl>
                                          <p:spTgt spid="19458"/>
                                        </p:tgtEl>
                                      </p:cBhvr>
                                      <p:to x="100000" y="80000"/>
                                    </p:animScale>
                                    <p:animScale>
                                      <p:cBhvr>
                                        <p:cTn id="23" dur="166" decel="50000">
                                          <p:stCondLst>
                                            <p:cond delay="1338"/>
                                          </p:stCondLst>
                                        </p:cTn>
                                        <p:tgtEl>
                                          <p:spTgt spid="19458"/>
                                        </p:tgtEl>
                                      </p:cBhvr>
                                      <p:to x="100000" y="100000"/>
                                    </p:animScale>
                                    <p:animScale>
                                      <p:cBhvr>
                                        <p:cTn id="24" dur="26">
                                          <p:stCondLst>
                                            <p:cond delay="1642"/>
                                          </p:stCondLst>
                                        </p:cTn>
                                        <p:tgtEl>
                                          <p:spTgt spid="19458"/>
                                        </p:tgtEl>
                                      </p:cBhvr>
                                      <p:to x="100000" y="90000"/>
                                    </p:animScale>
                                    <p:animScale>
                                      <p:cBhvr>
                                        <p:cTn id="25" dur="166" decel="50000">
                                          <p:stCondLst>
                                            <p:cond delay="1668"/>
                                          </p:stCondLst>
                                        </p:cTn>
                                        <p:tgtEl>
                                          <p:spTgt spid="19458"/>
                                        </p:tgtEl>
                                      </p:cBhvr>
                                      <p:to x="100000" y="100000"/>
                                    </p:animScale>
                                    <p:animScale>
                                      <p:cBhvr>
                                        <p:cTn id="26" dur="26">
                                          <p:stCondLst>
                                            <p:cond delay="1808"/>
                                          </p:stCondLst>
                                        </p:cTn>
                                        <p:tgtEl>
                                          <p:spTgt spid="19458"/>
                                        </p:tgtEl>
                                      </p:cBhvr>
                                      <p:to x="100000" y="95000"/>
                                    </p:animScale>
                                    <p:animScale>
                                      <p:cBhvr>
                                        <p:cTn id="27" dur="166" decel="50000">
                                          <p:stCondLst>
                                            <p:cond delay="1834"/>
                                          </p:stCondLst>
                                        </p:cTn>
                                        <p:tgtEl>
                                          <p:spTgt spid="1945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Et la suite….</a:t>
            </a:r>
            <a:endParaRPr lang="fr-FR" dirty="0"/>
          </a:p>
        </p:txBody>
      </p:sp>
      <p:sp>
        <p:nvSpPr>
          <p:cNvPr id="3" name="Espace réservé du texte 2"/>
          <p:cNvSpPr>
            <a:spLocks noGrp="1"/>
          </p:cNvSpPr>
          <p:nvPr>
            <p:ph type="body" idx="1"/>
          </p:nvPr>
        </p:nvSpPr>
        <p:spPr>
          <a:xfrm>
            <a:off x="381000" y="1633536"/>
            <a:ext cx="3886200" cy="2724158"/>
          </a:xfrm>
        </p:spPr>
        <p:txBody>
          <a:bodyPr>
            <a:normAutofit fontScale="92500" lnSpcReduction="10000"/>
          </a:bodyPr>
          <a:lstStyle/>
          <a:p>
            <a:r>
              <a:rPr lang="fr-FR" sz="3200" b="1" dirty="0" smtClean="0">
                <a:solidFill>
                  <a:schemeClr val="tx1"/>
                </a:solidFill>
              </a:rPr>
              <a:t>Le court-métrage des élèves de 4</a:t>
            </a:r>
            <a:r>
              <a:rPr lang="fr-FR" sz="3200" b="1" baseline="30000" dirty="0" smtClean="0">
                <a:solidFill>
                  <a:schemeClr val="tx1"/>
                </a:solidFill>
              </a:rPr>
              <a:t>ème</a:t>
            </a:r>
            <a:r>
              <a:rPr lang="fr-FR" sz="3200" b="1" dirty="0" smtClean="0">
                <a:solidFill>
                  <a:schemeClr val="tx1"/>
                </a:solidFill>
              </a:rPr>
              <a:t> A sera présenté en Août 2016 au Festival de Ciné Pause.</a:t>
            </a:r>
          </a:p>
          <a:p>
            <a:endParaRPr lang="fr-FR" dirty="0" smtClean="0"/>
          </a:p>
          <a:p>
            <a:endParaRPr lang="fr-FR" dirty="0" smtClean="0"/>
          </a:p>
          <a:p>
            <a:endParaRPr lang="fr-FR" dirty="0" smtClean="0"/>
          </a:p>
          <a:p>
            <a:endParaRPr lang="fr-FR" dirty="0"/>
          </a:p>
        </p:txBody>
      </p:sp>
      <p:sp>
        <p:nvSpPr>
          <p:cNvPr id="45058" name="AutoShape 2" descr="Résultat de recherche d'images pour &quot;clap&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5060" name="AutoShape 4" descr="Résultat de recherche d'images pour &quot;clap&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5062" name="AutoShape 6" descr="Résultat de recherche d'images pour &quot;clap&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45064" name="AutoShape 8" descr="Résultat de recherche d'images pour &quot;clap&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8" name="Image 7" descr="clap.png"/>
          <p:cNvPicPr>
            <a:picLocks noChangeAspect="1"/>
          </p:cNvPicPr>
          <p:nvPr/>
        </p:nvPicPr>
        <p:blipFill>
          <a:blip r:embed="rId2" cstate="print"/>
          <a:stretch>
            <a:fillRect/>
          </a:stretch>
        </p:blipFill>
        <p:spPr>
          <a:xfrm>
            <a:off x="5220072" y="1844824"/>
            <a:ext cx="2928943" cy="2928943"/>
          </a:xfrm>
          <a:prstGeom prst="rect">
            <a:avLst/>
          </a:prstGeom>
        </p:spPr>
      </p:pic>
      <p:sp>
        <p:nvSpPr>
          <p:cNvPr id="9" name="Titre 1"/>
          <p:cNvSpPr txBox="1">
            <a:spLocks/>
          </p:cNvSpPr>
          <p:nvPr/>
        </p:nvSpPr>
        <p:spPr>
          <a:xfrm>
            <a:off x="1571604" y="5072074"/>
            <a:ext cx="7239000" cy="1362075"/>
          </a:xfrm>
          <a:prstGeom prst="rect">
            <a:avLst/>
          </a:prstGeom>
        </p:spPr>
        <p:txBody>
          <a:bodyPr vert="horz" anchor="ctr">
            <a:norm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fr-FR" sz="3600" b="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Un court-métrage à suivre</a:t>
            </a:r>
            <a:r>
              <a:rPr kumimoji="0" lang="fr-FR" sz="3600" b="1" i="0" u="none" strike="noStrike" kern="1200" cap="none" spc="0" normalizeH="0" baseline="0" noProof="0"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rPr>
              <a:t>….</a:t>
            </a:r>
            <a:endParaRPr kumimoji="0" lang="fr-FR" sz="3600" b="1" i="0" u="none" strike="noStrike" kern="1200" cap="none" spc="0" normalizeH="0" baseline="0" noProof="0"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uLnTx/>
              <a:uFillTx/>
              <a:latin typeface="+mj-lt"/>
              <a:ea typeface="+mj-ea"/>
              <a:cs typeface="+mj-cs"/>
            </a:endParaRP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80">
                                          <p:stCondLst>
                                            <p:cond delay="0"/>
                                          </p:stCondLst>
                                        </p:cTn>
                                        <p:tgtEl>
                                          <p:spTgt spid="8"/>
                                        </p:tgtEl>
                                      </p:cBhvr>
                                    </p:animEffect>
                                    <p:anim calcmode="lin" valueType="num">
                                      <p:cBhvr>
                                        <p:cTn id="2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7" dur="26">
                                          <p:stCondLst>
                                            <p:cond delay="650"/>
                                          </p:stCondLst>
                                        </p:cTn>
                                        <p:tgtEl>
                                          <p:spTgt spid="8"/>
                                        </p:tgtEl>
                                      </p:cBhvr>
                                      <p:to x="100000" y="60000"/>
                                    </p:animScale>
                                    <p:animScale>
                                      <p:cBhvr>
                                        <p:cTn id="28" dur="166" decel="50000">
                                          <p:stCondLst>
                                            <p:cond delay="676"/>
                                          </p:stCondLst>
                                        </p:cTn>
                                        <p:tgtEl>
                                          <p:spTgt spid="8"/>
                                        </p:tgtEl>
                                      </p:cBhvr>
                                      <p:to x="100000" y="100000"/>
                                    </p:animScale>
                                    <p:animScale>
                                      <p:cBhvr>
                                        <p:cTn id="29" dur="26">
                                          <p:stCondLst>
                                            <p:cond delay="1312"/>
                                          </p:stCondLst>
                                        </p:cTn>
                                        <p:tgtEl>
                                          <p:spTgt spid="8"/>
                                        </p:tgtEl>
                                      </p:cBhvr>
                                      <p:to x="100000" y="80000"/>
                                    </p:animScale>
                                    <p:animScale>
                                      <p:cBhvr>
                                        <p:cTn id="30" dur="166" decel="50000">
                                          <p:stCondLst>
                                            <p:cond delay="1338"/>
                                          </p:stCondLst>
                                        </p:cTn>
                                        <p:tgtEl>
                                          <p:spTgt spid="8"/>
                                        </p:tgtEl>
                                      </p:cBhvr>
                                      <p:to x="100000" y="100000"/>
                                    </p:animScale>
                                    <p:animScale>
                                      <p:cBhvr>
                                        <p:cTn id="31" dur="26">
                                          <p:stCondLst>
                                            <p:cond delay="1642"/>
                                          </p:stCondLst>
                                        </p:cTn>
                                        <p:tgtEl>
                                          <p:spTgt spid="8"/>
                                        </p:tgtEl>
                                      </p:cBhvr>
                                      <p:to x="100000" y="90000"/>
                                    </p:animScale>
                                    <p:animScale>
                                      <p:cBhvr>
                                        <p:cTn id="32" dur="166" decel="50000">
                                          <p:stCondLst>
                                            <p:cond delay="1668"/>
                                          </p:stCondLst>
                                        </p:cTn>
                                        <p:tgtEl>
                                          <p:spTgt spid="8"/>
                                        </p:tgtEl>
                                      </p:cBhvr>
                                      <p:to x="100000" y="100000"/>
                                    </p:animScale>
                                    <p:animScale>
                                      <p:cBhvr>
                                        <p:cTn id="33" dur="26">
                                          <p:stCondLst>
                                            <p:cond delay="1808"/>
                                          </p:stCondLst>
                                        </p:cTn>
                                        <p:tgtEl>
                                          <p:spTgt spid="8"/>
                                        </p:tgtEl>
                                      </p:cBhvr>
                                      <p:to x="100000" y="95000"/>
                                    </p:animScale>
                                    <p:animScale>
                                      <p:cBhvr>
                                        <p:cTn id="34" dur="166" decel="50000">
                                          <p:stCondLst>
                                            <p:cond delay="1834"/>
                                          </p:stCondLst>
                                        </p:cTn>
                                        <p:tgtEl>
                                          <p:spTgt spid="8"/>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9"/>
                                        </p:tgtEl>
                                        <p:attrNameLst>
                                          <p:attrName>style.visibility</p:attrName>
                                        </p:attrNameLst>
                                      </p:cBhvr>
                                      <p:to>
                                        <p:strVal val="visible"/>
                                      </p:to>
                                    </p:set>
                                    <p:anim calcmode="discrete" valueType="clr">
                                      <p:cBhvr override="childStyle">
                                        <p:cTn id="39"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9"/>
                                        </p:tgtEl>
                                        <p:attrNameLst>
                                          <p:attrName>fillcolor</p:attrName>
                                        </p:attrNameLst>
                                      </p:cBhvr>
                                      <p:tavLst>
                                        <p:tav tm="0">
                                          <p:val>
                                            <p:clrVal>
                                              <a:schemeClr val="accent2"/>
                                            </p:clrVal>
                                          </p:val>
                                        </p:tav>
                                        <p:tav tm="50000">
                                          <p:val>
                                            <p:clrVal>
                                              <a:schemeClr val="hlink"/>
                                            </p:clrVal>
                                          </p:val>
                                        </p:tav>
                                      </p:tavLst>
                                    </p:anim>
                                    <p:set>
                                      <p:cBhvr>
                                        <p:cTn id="41"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457200" y="267494"/>
            <a:ext cx="8229600" cy="5825802"/>
          </a:xfrm>
        </p:spPr>
        <p:txBody>
          <a:bodyPr>
            <a:noAutofit/>
          </a:bodyPr>
          <a:lstStyle/>
          <a:p>
            <a:r>
              <a:rPr lang="fr-FR" sz="2000" b="1" dirty="0" smtClean="0">
                <a:solidFill>
                  <a:schemeClr val="tx1"/>
                </a:solidFill>
              </a:rPr>
              <a:t>Un grand Merci  à tous ceux et celles qui ont permis de faire de ce projet une belle aventure cinématographique , citoyenne, humaine…</a:t>
            </a:r>
            <a:br>
              <a:rPr lang="fr-FR" sz="2000" b="1" dirty="0" smtClean="0">
                <a:solidFill>
                  <a:schemeClr val="tx1"/>
                </a:solidFill>
              </a:rPr>
            </a:b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Mme DUPOUY</a:t>
            </a:r>
            <a:br>
              <a:rPr lang="fr-FR" sz="2000" b="1" dirty="0" smtClean="0">
                <a:solidFill>
                  <a:schemeClr val="tx1"/>
                </a:solidFill>
              </a:rPr>
            </a:br>
            <a:r>
              <a:rPr lang="fr-FR" sz="2000" b="1" dirty="0" smtClean="0">
                <a:solidFill>
                  <a:schemeClr val="tx1"/>
                </a:solidFill>
              </a:rPr>
              <a:t>Mme ROUGEOT</a:t>
            </a:r>
            <a:br>
              <a:rPr lang="fr-FR" sz="2000" b="1" dirty="0" smtClean="0">
                <a:solidFill>
                  <a:schemeClr val="tx1"/>
                </a:solidFill>
              </a:rPr>
            </a:br>
            <a:r>
              <a:rPr lang="fr-FR" sz="2000" b="1" dirty="0" smtClean="0">
                <a:solidFill>
                  <a:schemeClr val="tx1"/>
                </a:solidFill>
              </a:rPr>
              <a:t>Mme CORDELIER</a:t>
            </a:r>
            <a:br>
              <a:rPr lang="fr-FR" sz="2000" b="1" dirty="0" smtClean="0">
                <a:solidFill>
                  <a:schemeClr val="tx1"/>
                </a:solidFill>
              </a:rPr>
            </a:b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L’équipe de LABOZERO pour leur professionnalisme : Benjamin, Florent et Laetitia</a:t>
            </a:r>
            <a:br>
              <a:rPr lang="fr-FR" sz="2000" b="1" dirty="0" smtClean="0">
                <a:solidFill>
                  <a:schemeClr val="tx1"/>
                </a:solidFill>
              </a:rPr>
            </a:b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Les élèves de 4</a:t>
            </a:r>
            <a:r>
              <a:rPr lang="fr-FR" sz="2000" b="1" baseline="30000" dirty="0" smtClean="0">
                <a:solidFill>
                  <a:schemeClr val="tx1"/>
                </a:solidFill>
              </a:rPr>
              <a:t>ème</a:t>
            </a:r>
            <a:r>
              <a:rPr lang="fr-FR" sz="2000" b="1" dirty="0" smtClean="0">
                <a:solidFill>
                  <a:schemeClr val="tx1"/>
                </a:solidFill>
              </a:rPr>
              <a:t> A pour leur prise d’initiative et leur engagement dans ce projet : </a:t>
            </a:r>
            <a:br>
              <a:rPr lang="fr-FR" sz="2000" b="1" dirty="0" smtClean="0">
                <a:solidFill>
                  <a:schemeClr val="tx1"/>
                </a:solidFill>
              </a:rPr>
            </a:br>
            <a:r>
              <a:rPr lang="fr-FR" sz="2000" b="1" dirty="0" smtClean="0">
                <a:solidFill>
                  <a:schemeClr val="tx1"/>
                </a:solidFill>
              </a:rPr>
              <a:t> AGOUNI </a:t>
            </a:r>
            <a:r>
              <a:rPr lang="fr-FR" sz="2000" b="1" dirty="0" err="1" smtClean="0">
                <a:solidFill>
                  <a:schemeClr val="tx1"/>
                </a:solidFill>
              </a:rPr>
              <a:t>Marouan</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AHMIDI </a:t>
            </a:r>
            <a:r>
              <a:rPr lang="fr-FR" sz="2000" b="1" dirty="0" err="1" smtClean="0">
                <a:solidFill>
                  <a:schemeClr val="tx1"/>
                </a:solidFill>
              </a:rPr>
              <a:t>Nesrine</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BEKHTAOUI </a:t>
            </a:r>
            <a:r>
              <a:rPr lang="fr-FR" sz="2000" b="1" dirty="0" err="1" smtClean="0">
                <a:solidFill>
                  <a:schemeClr val="tx1"/>
                </a:solidFill>
              </a:rPr>
              <a:t>Elyes</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BENDAOUDIA </a:t>
            </a:r>
            <a:r>
              <a:rPr lang="fr-FR" sz="2000" b="1" dirty="0" err="1" smtClean="0">
                <a:solidFill>
                  <a:schemeClr val="tx1"/>
                </a:solidFill>
              </a:rPr>
              <a:t>Sheriane</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BIOU </a:t>
            </a:r>
            <a:r>
              <a:rPr lang="fr-FR" sz="2000" b="1" dirty="0" err="1" smtClean="0">
                <a:solidFill>
                  <a:schemeClr val="tx1"/>
                </a:solidFill>
              </a:rPr>
              <a:t>Aymene</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DA SILVA Kévin</a:t>
            </a:r>
            <a:br>
              <a:rPr lang="fr-FR" sz="2000" b="1" dirty="0" smtClean="0">
                <a:solidFill>
                  <a:schemeClr val="tx1"/>
                </a:solidFill>
              </a:rPr>
            </a:br>
            <a:r>
              <a:rPr lang="fr-FR" sz="2000" b="1" dirty="0" smtClean="0">
                <a:solidFill>
                  <a:schemeClr val="tx1"/>
                </a:solidFill>
              </a:rPr>
              <a:t>DUCHESNE Mélissa</a:t>
            </a:r>
            <a:br>
              <a:rPr lang="fr-FR" sz="2000" b="1" dirty="0" smtClean="0">
                <a:solidFill>
                  <a:schemeClr val="tx1"/>
                </a:solidFill>
              </a:rPr>
            </a:br>
            <a:r>
              <a:rPr lang="fr-FR" sz="2000" b="1" dirty="0" smtClean="0">
                <a:solidFill>
                  <a:schemeClr val="tx1"/>
                </a:solidFill>
              </a:rPr>
              <a:t>DURY Léa</a:t>
            </a:r>
            <a:br>
              <a:rPr lang="fr-FR" sz="2000" b="1" dirty="0" smtClean="0">
                <a:solidFill>
                  <a:schemeClr val="tx1"/>
                </a:solidFill>
              </a:rPr>
            </a:br>
            <a:r>
              <a:rPr lang="fr-FR" sz="2000" b="1" dirty="0" smtClean="0">
                <a:solidFill>
                  <a:schemeClr val="tx1"/>
                </a:solidFill>
              </a:rPr>
              <a:t>ERPATE Farah</a:t>
            </a:r>
            <a:br>
              <a:rPr lang="fr-FR" sz="2000" b="1" dirty="0" smtClean="0">
                <a:solidFill>
                  <a:schemeClr val="tx1"/>
                </a:solidFill>
              </a:rPr>
            </a:br>
            <a:r>
              <a:rPr lang="fr-FR" sz="2000" b="1" dirty="0" smtClean="0">
                <a:solidFill>
                  <a:schemeClr val="tx1"/>
                </a:solidFill>
              </a:rPr>
              <a:t>GHESQUIERE Tom</a:t>
            </a:r>
            <a:br>
              <a:rPr lang="fr-FR" sz="2000" b="1" dirty="0" smtClean="0">
                <a:solidFill>
                  <a:schemeClr val="tx1"/>
                </a:solidFill>
              </a:rPr>
            </a:br>
            <a:r>
              <a:rPr lang="fr-FR" sz="2000" b="1" dirty="0" smtClean="0">
                <a:solidFill>
                  <a:schemeClr val="tx1"/>
                </a:solidFill>
              </a:rPr>
              <a:t>GHESQUIERE Zoé</a:t>
            </a:r>
            <a:br>
              <a:rPr lang="fr-FR" sz="2000" b="1" dirty="0" smtClean="0">
                <a:solidFill>
                  <a:schemeClr val="tx1"/>
                </a:solidFill>
              </a:rPr>
            </a:br>
            <a:r>
              <a:rPr lang="fr-FR" sz="2000" b="1" dirty="0" smtClean="0">
                <a:solidFill>
                  <a:schemeClr val="tx1"/>
                </a:solidFill>
              </a:rPr>
              <a:t>IYITUTUNCU </a:t>
            </a:r>
            <a:r>
              <a:rPr lang="fr-FR" sz="2000" b="1" dirty="0" err="1" smtClean="0">
                <a:solidFill>
                  <a:schemeClr val="tx1"/>
                </a:solidFill>
              </a:rPr>
              <a:t>Ekrem</a:t>
            </a:r>
            <a:r>
              <a:rPr lang="fr-FR" sz="2000" b="1" dirty="0" smtClean="0">
                <a:solidFill>
                  <a:schemeClr val="tx1"/>
                </a:solidFill>
              </a:rPr>
              <a:t> </a:t>
            </a:r>
            <a:br>
              <a:rPr lang="fr-FR" sz="2000" b="1" dirty="0" smtClean="0">
                <a:solidFill>
                  <a:schemeClr val="tx1"/>
                </a:solidFill>
              </a:rPr>
            </a:br>
            <a:r>
              <a:rPr lang="fr-FR" sz="2000" b="1" dirty="0" smtClean="0">
                <a:solidFill>
                  <a:schemeClr val="tx1"/>
                </a:solidFill>
              </a:rPr>
              <a:t>JOSEPH Bridget</a:t>
            </a:r>
            <a:br>
              <a:rPr lang="fr-FR" sz="2000" b="1" dirty="0" smtClean="0">
                <a:solidFill>
                  <a:schemeClr val="tx1"/>
                </a:solidFill>
              </a:rPr>
            </a:br>
            <a:r>
              <a:rPr lang="fr-FR" sz="2000" b="1" dirty="0" smtClean="0">
                <a:solidFill>
                  <a:schemeClr val="tx1"/>
                </a:solidFill>
              </a:rPr>
              <a:t>KEROUASSE </a:t>
            </a:r>
            <a:r>
              <a:rPr lang="fr-FR" sz="2000" b="1" dirty="0" err="1" smtClean="0">
                <a:solidFill>
                  <a:schemeClr val="tx1"/>
                </a:solidFill>
              </a:rPr>
              <a:t>Logann</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KOELSCH Félicien</a:t>
            </a:r>
            <a:br>
              <a:rPr lang="fr-FR" sz="2000" b="1" dirty="0" smtClean="0">
                <a:solidFill>
                  <a:schemeClr val="tx1"/>
                </a:solidFill>
              </a:rPr>
            </a:br>
            <a:r>
              <a:rPr lang="fr-FR" sz="2000" b="1" dirty="0" smtClean="0">
                <a:solidFill>
                  <a:schemeClr val="tx1"/>
                </a:solidFill>
              </a:rPr>
              <a:t>MILAN </a:t>
            </a:r>
            <a:r>
              <a:rPr lang="fr-FR" sz="2000" b="1" dirty="0" err="1" smtClean="0">
                <a:solidFill>
                  <a:schemeClr val="tx1"/>
                </a:solidFill>
              </a:rPr>
              <a:t>Maëva</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PAOLETTI Anthony</a:t>
            </a:r>
            <a:br>
              <a:rPr lang="fr-FR" sz="2000" b="1" dirty="0" smtClean="0">
                <a:solidFill>
                  <a:schemeClr val="tx1"/>
                </a:solidFill>
              </a:rPr>
            </a:br>
            <a:r>
              <a:rPr lang="fr-FR" sz="2000" b="1" dirty="0" smtClean="0">
                <a:solidFill>
                  <a:schemeClr val="tx1"/>
                </a:solidFill>
              </a:rPr>
              <a:t>SABRI Aïda</a:t>
            </a:r>
            <a:br>
              <a:rPr lang="fr-FR" sz="2000" b="1" dirty="0" smtClean="0">
                <a:solidFill>
                  <a:schemeClr val="tx1"/>
                </a:solidFill>
              </a:rPr>
            </a:br>
            <a:r>
              <a:rPr lang="fr-FR" sz="2000" b="1" dirty="0" smtClean="0">
                <a:solidFill>
                  <a:schemeClr val="tx1"/>
                </a:solidFill>
              </a:rPr>
              <a:t>SALI </a:t>
            </a:r>
            <a:r>
              <a:rPr lang="fr-FR" sz="2000" b="1" dirty="0" err="1" smtClean="0">
                <a:solidFill>
                  <a:schemeClr val="tx1"/>
                </a:solidFill>
              </a:rPr>
              <a:t>Gokan</a:t>
            </a:r>
            <a:r>
              <a:rPr lang="fr-FR" sz="2000" b="1" dirty="0" smtClean="0">
                <a:solidFill>
                  <a:schemeClr val="tx1"/>
                </a:solidFill>
              </a:rPr>
              <a:t/>
            </a:r>
            <a:br>
              <a:rPr lang="fr-FR" sz="2000" b="1" dirty="0" smtClean="0">
                <a:solidFill>
                  <a:schemeClr val="tx1"/>
                </a:solidFill>
              </a:rPr>
            </a:br>
            <a:r>
              <a:rPr lang="fr-FR" sz="2000" b="1" dirty="0" smtClean="0">
                <a:solidFill>
                  <a:schemeClr val="tx1"/>
                </a:solidFill>
              </a:rPr>
              <a:t>SARANDAO Judith</a:t>
            </a:r>
            <a:br>
              <a:rPr lang="fr-FR" sz="2000" b="1" dirty="0" smtClean="0">
                <a:solidFill>
                  <a:schemeClr val="tx1"/>
                </a:solidFill>
              </a:rPr>
            </a:br>
            <a:r>
              <a:rPr lang="fr-FR" sz="2000" b="1" dirty="0" smtClean="0">
                <a:solidFill>
                  <a:schemeClr val="tx1"/>
                </a:solidFill>
              </a:rPr>
              <a:t>TULAH Maëlle</a:t>
            </a:r>
            <a:br>
              <a:rPr lang="fr-FR" sz="2000" b="1" dirty="0" smtClean="0">
                <a:solidFill>
                  <a:schemeClr val="tx1"/>
                </a:solidFill>
              </a:rPr>
            </a:br>
            <a:r>
              <a:rPr lang="fr-FR" sz="2000" b="1" dirty="0" smtClean="0">
                <a:solidFill>
                  <a:schemeClr val="tx1"/>
                </a:solidFill>
              </a:rPr>
              <a:t>YIGITBILEK Melis</a:t>
            </a:r>
            <a:br>
              <a:rPr lang="fr-FR" sz="2000" b="1" dirty="0" smtClean="0">
                <a:solidFill>
                  <a:schemeClr val="tx1"/>
                </a:solidFill>
              </a:rPr>
            </a:br>
            <a:r>
              <a:rPr lang="fr-FR" sz="2000" b="1" dirty="0" smtClean="0">
                <a:solidFill>
                  <a:schemeClr val="tx1"/>
                </a:solidFill>
              </a:rPr>
              <a:t>VACHER Gladys </a:t>
            </a:r>
            <a:endParaRPr lang="fr-FR" sz="2000" b="1" dirty="0">
              <a:solidFill>
                <a:schemeClr val="tx1"/>
              </a:solidFill>
            </a:endParaRPr>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0" fill="hold"/>
                                        <p:tgtEl>
                                          <p:spTgt spid="4"/>
                                        </p:tgtEl>
                                        <p:attrNameLst>
                                          <p:attrName>ppt_x</p:attrName>
                                        </p:attrNameLst>
                                      </p:cBhvr>
                                      <p:tavLst>
                                        <p:tav tm="0">
                                          <p:val>
                                            <p:strVal val="#ppt_x"/>
                                          </p:val>
                                        </p:tav>
                                        <p:tav tm="100000">
                                          <p:val>
                                            <p:strVal val="#ppt_x"/>
                                          </p:val>
                                        </p:tav>
                                      </p:tavLst>
                                    </p:anim>
                                    <p:anim calcmode="lin" valueType="num">
                                      <p:cBhvr>
                                        <p:cTn id="8" dur="15000" fill="hold"/>
                                        <p:tgtEl>
                                          <p:spTgt spid="4"/>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285720" y="214290"/>
            <a:ext cx="4529142" cy="642942"/>
          </a:xfrm>
        </p:spPr>
        <p:txBody>
          <a:bodyPr/>
          <a:lstStyle/>
          <a:p>
            <a:r>
              <a:rPr lang="fr-FR" b="1" dirty="0" smtClean="0">
                <a:solidFill>
                  <a:schemeClr val="tx1"/>
                </a:solidFill>
              </a:rPr>
              <a:t>Les 4</a:t>
            </a:r>
            <a:r>
              <a:rPr lang="fr-FR" b="1" baseline="30000" dirty="0" smtClean="0">
                <a:solidFill>
                  <a:schemeClr val="tx1"/>
                </a:solidFill>
              </a:rPr>
              <a:t>ème</a:t>
            </a:r>
            <a:r>
              <a:rPr lang="fr-FR" b="1" dirty="0" smtClean="0">
                <a:solidFill>
                  <a:schemeClr val="tx1"/>
                </a:solidFill>
              </a:rPr>
              <a:t> A en pleine réflexion …</a:t>
            </a:r>
            <a:endParaRPr lang="fr-FR" b="1" dirty="0">
              <a:solidFill>
                <a:schemeClr val="tx1"/>
              </a:solidFill>
            </a:endParaRPr>
          </a:p>
        </p:txBody>
      </p:sp>
      <p:pic>
        <p:nvPicPr>
          <p:cNvPr id="4" name="Picture 4" descr="U:\ancien-perso\projets pédagogiques\Projets 2015-2016\Collège au cinéma niveau 4ème\photos\DSC06882.JPG"/>
          <p:cNvPicPr>
            <a:picLocks noChangeAspect="1" noChangeArrowheads="1"/>
          </p:cNvPicPr>
          <p:nvPr/>
        </p:nvPicPr>
        <p:blipFill>
          <a:blip r:embed="rId2" cstate="print"/>
          <a:srcRect/>
          <a:stretch>
            <a:fillRect/>
          </a:stretch>
        </p:blipFill>
        <p:spPr bwMode="auto">
          <a:xfrm>
            <a:off x="4214810" y="2285992"/>
            <a:ext cx="4572000" cy="3048000"/>
          </a:xfrm>
          <a:prstGeom prst="rect">
            <a:avLst/>
          </a:prstGeom>
          <a:noFill/>
        </p:spPr>
      </p:pic>
      <p:pic>
        <p:nvPicPr>
          <p:cNvPr id="2050" name="Picture 2" descr="U:\ancien-perso\projets pédagogiques\Projets 2015-2016\Collège au cinéma niveau 4ème\photos\DSC06880.JPG"/>
          <p:cNvPicPr>
            <a:picLocks noChangeAspect="1" noChangeArrowheads="1"/>
          </p:cNvPicPr>
          <p:nvPr/>
        </p:nvPicPr>
        <p:blipFill>
          <a:blip r:embed="rId3" cstate="print"/>
          <a:srcRect/>
          <a:stretch>
            <a:fillRect/>
          </a:stretch>
        </p:blipFill>
        <p:spPr bwMode="auto">
          <a:xfrm>
            <a:off x="285720" y="4000504"/>
            <a:ext cx="3857652" cy="2571768"/>
          </a:xfrm>
          <a:prstGeom prst="rect">
            <a:avLst/>
          </a:prstGeom>
          <a:noFill/>
        </p:spPr>
      </p:pic>
      <p:pic>
        <p:nvPicPr>
          <p:cNvPr id="2051" name="Picture 3" descr="U:\ancien-perso\projets pédagogiques\Projets 2015-2016\Collège au cinéma niveau 4ème\photos\DSC06888.JPG"/>
          <p:cNvPicPr>
            <a:picLocks noChangeAspect="1" noChangeArrowheads="1"/>
          </p:cNvPicPr>
          <p:nvPr/>
        </p:nvPicPr>
        <p:blipFill>
          <a:blip r:embed="rId4" cstate="print"/>
          <a:srcRect/>
          <a:stretch>
            <a:fillRect/>
          </a:stretch>
        </p:blipFill>
        <p:spPr bwMode="auto">
          <a:xfrm>
            <a:off x="285720" y="928670"/>
            <a:ext cx="3786214" cy="2524142"/>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5" presetClass="entr" presetSubtype="0"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 calcmode="lin" valueType="num">
                                      <p:cBhvr>
                                        <p:cTn id="14" dur="1000" fill="hold"/>
                                        <p:tgtEl>
                                          <p:spTgt spid="2051"/>
                                        </p:tgtEl>
                                        <p:attrNameLst>
                                          <p:attrName>ppt_w</p:attrName>
                                        </p:attrNameLst>
                                      </p:cBhvr>
                                      <p:tavLst>
                                        <p:tav tm="0">
                                          <p:val>
                                            <p:fltVal val="0"/>
                                          </p:val>
                                        </p:tav>
                                        <p:tav tm="100000">
                                          <p:val>
                                            <p:strVal val="#ppt_w"/>
                                          </p:val>
                                        </p:tav>
                                      </p:tavLst>
                                    </p:anim>
                                    <p:anim calcmode="lin" valueType="num">
                                      <p:cBhvr>
                                        <p:cTn id="15" dur="1000" fill="hold"/>
                                        <p:tgtEl>
                                          <p:spTgt spid="2051"/>
                                        </p:tgtEl>
                                        <p:attrNameLst>
                                          <p:attrName>ppt_h</p:attrName>
                                        </p:attrNameLst>
                                      </p:cBhvr>
                                      <p:tavLst>
                                        <p:tav tm="0">
                                          <p:val>
                                            <p:fltVal val="0"/>
                                          </p:val>
                                        </p:tav>
                                        <p:tav tm="100000">
                                          <p:val>
                                            <p:strVal val="#ppt_h"/>
                                          </p:val>
                                        </p:tav>
                                      </p:tavLst>
                                    </p:anim>
                                    <p:anim calcmode="lin" valueType="num">
                                      <p:cBhvr>
                                        <p:cTn id="16" dur="1000" fill="hold"/>
                                        <p:tgtEl>
                                          <p:spTgt spid="2051"/>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15" presetClass="entr" presetSubtype="0"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1000" fill="hold"/>
                                        <p:tgtEl>
                                          <p:spTgt spid="2050"/>
                                        </p:tgtEl>
                                        <p:attrNameLst>
                                          <p:attrName>ppt_w</p:attrName>
                                        </p:attrNameLst>
                                      </p:cBhvr>
                                      <p:tavLst>
                                        <p:tav tm="0">
                                          <p:val>
                                            <p:fltVal val="0"/>
                                          </p:val>
                                        </p:tav>
                                        <p:tav tm="100000">
                                          <p:val>
                                            <p:strVal val="#ppt_w"/>
                                          </p:val>
                                        </p:tav>
                                      </p:tavLst>
                                    </p:anim>
                                    <p:anim calcmode="lin" valueType="num">
                                      <p:cBhvr>
                                        <p:cTn id="31" dur="1000" fill="hold"/>
                                        <p:tgtEl>
                                          <p:spTgt spid="2050"/>
                                        </p:tgtEl>
                                        <p:attrNameLst>
                                          <p:attrName>ppt_h</p:attrName>
                                        </p:attrNameLst>
                                      </p:cBhvr>
                                      <p:tavLst>
                                        <p:tav tm="0">
                                          <p:val>
                                            <p:fltVal val="0"/>
                                          </p:val>
                                        </p:tav>
                                        <p:tav tm="100000">
                                          <p:val>
                                            <p:strVal val="#ppt_h"/>
                                          </p:val>
                                        </p:tav>
                                      </p:tavLst>
                                    </p:anim>
                                    <p:anim calcmode="lin" valueType="num">
                                      <p:cBhvr>
                                        <p:cTn id="32" dur="1000" fill="hold"/>
                                        <p:tgtEl>
                                          <p:spTgt spid="205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20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3074" name="Picture 2" descr="U:\ancien-perso\projets pédagogiques\Projets 2015-2016\Collège au cinéma niveau 4ème\photos\IMG_3383.JPG"/>
          <p:cNvPicPr>
            <a:picLocks noChangeAspect="1" noChangeArrowheads="1"/>
          </p:cNvPicPr>
          <p:nvPr/>
        </p:nvPicPr>
        <p:blipFill>
          <a:blip r:embed="rId2" cstate="print"/>
          <a:srcRect/>
          <a:stretch>
            <a:fillRect/>
          </a:stretch>
        </p:blipFill>
        <p:spPr bwMode="auto">
          <a:xfrm>
            <a:off x="428596" y="357166"/>
            <a:ext cx="3927380" cy="3000396"/>
          </a:xfrm>
          <a:prstGeom prst="rect">
            <a:avLst/>
          </a:prstGeom>
          <a:noFill/>
        </p:spPr>
      </p:pic>
      <p:pic>
        <p:nvPicPr>
          <p:cNvPr id="3075" name="Picture 3" descr="U:\ancien-perso\projets pédagogiques\Projets 2015-2016\Collège au cinéma niveau 4ème\photos\IMG_3382.JPG"/>
          <p:cNvPicPr>
            <a:picLocks noChangeAspect="1" noChangeArrowheads="1"/>
          </p:cNvPicPr>
          <p:nvPr/>
        </p:nvPicPr>
        <p:blipFill>
          <a:blip r:embed="rId3" cstate="print"/>
          <a:srcRect t="3922"/>
          <a:stretch>
            <a:fillRect/>
          </a:stretch>
        </p:blipFill>
        <p:spPr bwMode="auto">
          <a:xfrm>
            <a:off x="4572001" y="3573016"/>
            <a:ext cx="3960439" cy="2952328"/>
          </a:xfrm>
          <a:prstGeom prst="rect">
            <a:avLst/>
          </a:prstGeom>
          <a:noFill/>
        </p:spPr>
      </p:pic>
      <p:pic>
        <p:nvPicPr>
          <p:cNvPr id="3076" name="Picture 4" descr="U:\ancien-perso\projets pédagogiques\Projets 2015-2016\Collège au cinéma niveau 4ème\photos\IMG_3385.JPG"/>
          <p:cNvPicPr>
            <a:picLocks noChangeAspect="1" noChangeArrowheads="1"/>
          </p:cNvPicPr>
          <p:nvPr/>
        </p:nvPicPr>
        <p:blipFill>
          <a:blip r:embed="rId4" cstate="print"/>
          <a:srcRect/>
          <a:stretch>
            <a:fillRect/>
          </a:stretch>
        </p:blipFill>
        <p:spPr bwMode="auto">
          <a:xfrm>
            <a:off x="428596" y="3571876"/>
            <a:ext cx="3905277" cy="2928958"/>
          </a:xfrm>
          <a:prstGeom prst="rect">
            <a:avLst/>
          </a:prstGeom>
          <a:noFill/>
        </p:spPr>
      </p:pic>
      <p:pic>
        <p:nvPicPr>
          <p:cNvPr id="3077" name="Picture 5" descr="U:\ancien-perso\projets pédagogiques\Projets 2015-2016\Collège au cinéma niveau 4ème\photos\IMG_3384.JPG"/>
          <p:cNvPicPr>
            <a:picLocks noChangeAspect="1" noChangeArrowheads="1"/>
          </p:cNvPicPr>
          <p:nvPr/>
        </p:nvPicPr>
        <p:blipFill>
          <a:blip r:embed="rId5" cstate="print"/>
          <a:srcRect/>
          <a:stretch>
            <a:fillRect/>
          </a:stretch>
        </p:blipFill>
        <p:spPr bwMode="auto">
          <a:xfrm>
            <a:off x="4572000" y="404664"/>
            <a:ext cx="3929090" cy="2946818"/>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anim calcmode="lin" valueType="num">
                                      <p:cBhvr>
                                        <p:cTn id="15" dur="1000" fill="hold"/>
                                        <p:tgtEl>
                                          <p:spTgt spid="3077"/>
                                        </p:tgtEl>
                                        <p:attrNameLst>
                                          <p:attrName>ppt_w</p:attrName>
                                        </p:attrNameLst>
                                      </p:cBhvr>
                                      <p:tavLst>
                                        <p:tav tm="0">
                                          <p:val>
                                            <p:fltVal val="0"/>
                                          </p:val>
                                        </p:tav>
                                        <p:tav tm="100000">
                                          <p:val>
                                            <p:strVal val="#ppt_w"/>
                                          </p:val>
                                        </p:tav>
                                      </p:tavLst>
                                    </p:anim>
                                    <p:anim calcmode="lin" valueType="num">
                                      <p:cBhvr>
                                        <p:cTn id="16" dur="1000" fill="hold"/>
                                        <p:tgtEl>
                                          <p:spTgt spid="3077"/>
                                        </p:tgtEl>
                                        <p:attrNameLst>
                                          <p:attrName>ppt_h</p:attrName>
                                        </p:attrNameLst>
                                      </p:cBhvr>
                                      <p:tavLst>
                                        <p:tav tm="0">
                                          <p:val>
                                            <p:fltVal val="0"/>
                                          </p:val>
                                        </p:tav>
                                        <p:tav tm="100000">
                                          <p:val>
                                            <p:strVal val="#ppt_h"/>
                                          </p:val>
                                        </p:tav>
                                      </p:tavLst>
                                    </p:anim>
                                    <p:anim calcmode="lin" valueType="num">
                                      <p:cBhvr>
                                        <p:cTn id="17" dur="1000" fill="hold"/>
                                        <p:tgtEl>
                                          <p:spTgt spid="307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1000" fill="hold"/>
                                        <p:tgtEl>
                                          <p:spTgt spid="3076"/>
                                        </p:tgtEl>
                                        <p:attrNameLst>
                                          <p:attrName>ppt_w</p:attrName>
                                        </p:attrNameLst>
                                      </p:cBhvr>
                                      <p:tavLst>
                                        <p:tav tm="0">
                                          <p:val>
                                            <p:fltVal val="0"/>
                                          </p:val>
                                        </p:tav>
                                        <p:tav tm="100000">
                                          <p:val>
                                            <p:strVal val="#ppt_w"/>
                                          </p:val>
                                        </p:tav>
                                      </p:tavLst>
                                    </p:anim>
                                    <p:anim calcmode="lin" valueType="num">
                                      <p:cBhvr>
                                        <p:cTn id="24" dur="1000" fill="hold"/>
                                        <p:tgtEl>
                                          <p:spTgt spid="3076"/>
                                        </p:tgtEl>
                                        <p:attrNameLst>
                                          <p:attrName>ppt_h</p:attrName>
                                        </p:attrNameLst>
                                      </p:cBhvr>
                                      <p:tavLst>
                                        <p:tav tm="0">
                                          <p:val>
                                            <p:fltVal val="0"/>
                                          </p:val>
                                        </p:tav>
                                        <p:tav tm="100000">
                                          <p:val>
                                            <p:strVal val="#ppt_h"/>
                                          </p:val>
                                        </p:tav>
                                      </p:tavLst>
                                    </p:anim>
                                    <p:anim calcmode="lin" valueType="num">
                                      <p:cBhvr>
                                        <p:cTn id="25" dur="1000" fill="hold"/>
                                        <p:tgtEl>
                                          <p:spTgt spid="30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nodeType="clickEffect">
                                  <p:stCondLst>
                                    <p:cond delay="0"/>
                                  </p:stCondLst>
                                  <p:childTnLst>
                                    <p:set>
                                      <p:cBhvr>
                                        <p:cTn id="30" dur="1" fill="hold">
                                          <p:stCondLst>
                                            <p:cond delay="0"/>
                                          </p:stCondLst>
                                        </p:cTn>
                                        <p:tgtEl>
                                          <p:spTgt spid="3075"/>
                                        </p:tgtEl>
                                        <p:attrNameLst>
                                          <p:attrName>style.visibility</p:attrName>
                                        </p:attrNameLst>
                                      </p:cBhvr>
                                      <p:to>
                                        <p:strVal val="visible"/>
                                      </p:to>
                                    </p:set>
                                    <p:anim calcmode="lin" valueType="num">
                                      <p:cBhvr>
                                        <p:cTn id="31" dur="1000" fill="hold"/>
                                        <p:tgtEl>
                                          <p:spTgt spid="3075"/>
                                        </p:tgtEl>
                                        <p:attrNameLst>
                                          <p:attrName>ppt_w</p:attrName>
                                        </p:attrNameLst>
                                      </p:cBhvr>
                                      <p:tavLst>
                                        <p:tav tm="0">
                                          <p:val>
                                            <p:fltVal val="0"/>
                                          </p:val>
                                        </p:tav>
                                        <p:tav tm="100000">
                                          <p:val>
                                            <p:strVal val="#ppt_w"/>
                                          </p:val>
                                        </p:tav>
                                      </p:tavLst>
                                    </p:anim>
                                    <p:anim calcmode="lin" valueType="num">
                                      <p:cBhvr>
                                        <p:cTn id="32" dur="1000" fill="hold"/>
                                        <p:tgtEl>
                                          <p:spTgt spid="3075"/>
                                        </p:tgtEl>
                                        <p:attrNameLst>
                                          <p:attrName>ppt_h</p:attrName>
                                        </p:attrNameLst>
                                      </p:cBhvr>
                                      <p:tavLst>
                                        <p:tav tm="0">
                                          <p:val>
                                            <p:fltVal val="0"/>
                                          </p:val>
                                        </p:tav>
                                        <p:tav tm="100000">
                                          <p:val>
                                            <p:strVal val="#ppt_h"/>
                                          </p:val>
                                        </p:tav>
                                      </p:tavLst>
                                    </p:anim>
                                    <p:anim calcmode="lin" valueType="num">
                                      <p:cBhvr>
                                        <p:cTn id="33" dur="1000" fill="hold"/>
                                        <p:tgtEl>
                                          <p:spTgt spid="307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381000" y="271464"/>
            <a:ext cx="7405710" cy="1362075"/>
          </a:xfrm>
        </p:spPr>
        <p:txBody>
          <a:bodyPr>
            <a:normAutofit fontScale="90000"/>
          </a:bodyPr>
          <a:lstStyle/>
          <a:p>
            <a:pPr lvl="0" algn="ctr"/>
            <a:r>
              <a:rPr lang="fr-FR" sz="3100" dirty="0" smtClean="0"/>
              <a:t/>
            </a:r>
            <a:br>
              <a:rPr lang="fr-FR" sz="3100" dirty="0" smtClean="0"/>
            </a:br>
            <a:r>
              <a:rPr lang="fr-FR" sz="3100" dirty="0" smtClean="0"/>
              <a:t>Etape 2 </a:t>
            </a:r>
            <a:br>
              <a:rPr lang="fr-FR" sz="3100" dirty="0" smtClean="0"/>
            </a:br>
            <a:r>
              <a:rPr lang="fr-FR" sz="3100" dirty="0" smtClean="0"/>
              <a:t> Travail sur l’écriture et le découpage scénaristique</a:t>
            </a:r>
            <a:r>
              <a:rPr lang="fr-FR" dirty="0" smtClean="0"/>
              <a:t/>
            </a:r>
            <a:br>
              <a:rPr lang="fr-FR" dirty="0" smtClean="0"/>
            </a:br>
            <a:endParaRPr lang="fr-FR" dirty="0"/>
          </a:p>
        </p:txBody>
      </p:sp>
      <p:sp>
        <p:nvSpPr>
          <p:cNvPr id="3" name="Espace réservé du texte 2"/>
          <p:cNvSpPr>
            <a:spLocks noGrp="1"/>
          </p:cNvSpPr>
          <p:nvPr>
            <p:ph type="body" idx="1"/>
          </p:nvPr>
        </p:nvSpPr>
        <p:spPr>
          <a:xfrm>
            <a:off x="285720" y="2071678"/>
            <a:ext cx="3886200" cy="1285884"/>
          </a:xfrm>
        </p:spPr>
        <p:txBody>
          <a:bodyPr/>
          <a:lstStyle/>
          <a:p>
            <a:r>
              <a:rPr lang="fr-FR" b="1" dirty="0" smtClean="0">
                <a:solidFill>
                  <a:schemeClr val="tx1"/>
                </a:solidFill>
              </a:rPr>
              <a:t>Avec  Benjamin et Laetitia une partie de la classe a rédigé le scénario.</a:t>
            </a:r>
            <a:endParaRPr lang="fr-FR" b="1" dirty="0">
              <a:solidFill>
                <a:schemeClr val="tx1"/>
              </a:solidFill>
            </a:endParaRPr>
          </a:p>
        </p:txBody>
      </p:sp>
      <p:pic>
        <p:nvPicPr>
          <p:cNvPr id="4098" name="Picture 2" descr="U:\ancien-perso\projets pédagogiques\Projets 2015-2016\Collège au cinéma niveau 4ème\photos\IMG_3531.JPG"/>
          <p:cNvPicPr>
            <a:picLocks noChangeAspect="1" noChangeArrowheads="1"/>
          </p:cNvPicPr>
          <p:nvPr/>
        </p:nvPicPr>
        <p:blipFill>
          <a:blip r:embed="rId2" cstate="print"/>
          <a:srcRect/>
          <a:stretch>
            <a:fillRect/>
          </a:stretch>
        </p:blipFill>
        <p:spPr bwMode="auto">
          <a:xfrm>
            <a:off x="4214810" y="1643050"/>
            <a:ext cx="4500594" cy="3361555"/>
          </a:xfrm>
          <a:prstGeom prst="rect">
            <a:avLst/>
          </a:prstGeom>
          <a:noFill/>
        </p:spPr>
      </p:pic>
      <p:pic>
        <p:nvPicPr>
          <p:cNvPr id="4100" name="Picture 4" descr="U:\ancien-perso\projets pédagogiques\Projets 2015-2016\Collège au cinéma niveau 4ème\photos\IMG_3532.JPG"/>
          <p:cNvPicPr>
            <a:picLocks noChangeAspect="1" noChangeArrowheads="1"/>
          </p:cNvPicPr>
          <p:nvPr/>
        </p:nvPicPr>
        <p:blipFill>
          <a:blip r:embed="rId3" cstate="print"/>
          <a:srcRect t="15957"/>
          <a:stretch>
            <a:fillRect/>
          </a:stretch>
        </p:blipFill>
        <p:spPr bwMode="auto">
          <a:xfrm>
            <a:off x="214282" y="4000504"/>
            <a:ext cx="3857620" cy="2421541"/>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8" presetClass="entr" presetSubtype="0" accel="5000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 calcmode="lin" valueType="num">
                                      <p:cBhvr>
                                        <p:cTn id="21" dur="1000" fill="hold"/>
                                        <p:tgtEl>
                                          <p:spTgt spid="409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2" dur="1000" fill="hold"/>
                                        <p:tgtEl>
                                          <p:spTgt spid="4098"/>
                                        </p:tgtEl>
                                        <p:attrNameLst>
                                          <p:attrName>ppt_x</p:attrName>
                                        </p:attrNameLst>
                                      </p:cBhvr>
                                      <p:tavLst>
                                        <p:tav tm="0">
                                          <p:val>
                                            <p:fltVal val="-1"/>
                                          </p:val>
                                        </p:tav>
                                        <p:tav tm="50000">
                                          <p:val>
                                            <p:fltVal val="0.95"/>
                                          </p:val>
                                        </p:tav>
                                        <p:tav tm="100000">
                                          <p:val>
                                            <p:strVal val="#ppt_x"/>
                                          </p:val>
                                        </p:tav>
                                      </p:tavLst>
                                    </p:anim>
                                    <p:anim calcmode="lin" valueType="num">
                                      <p:cBhvr>
                                        <p:cTn id="23" dur="1000" fill="hold"/>
                                        <p:tgtEl>
                                          <p:spTgt spid="4098"/>
                                        </p:tgtEl>
                                        <p:attrNameLst>
                                          <p:attrName>ppt_y</p:attrName>
                                        </p:attrNameLst>
                                      </p:cBhvr>
                                      <p:tavLst>
                                        <p:tav tm="0">
                                          <p:val>
                                            <p:strVal val="#ppt_y"/>
                                          </p:val>
                                        </p:tav>
                                        <p:tav tm="100000">
                                          <p:val>
                                            <p:strVal val="#ppt_y"/>
                                          </p:val>
                                        </p:tav>
                                      </p:tavLst>
                                    </p:anim>
                                    <p:animEffect transition="in" filter="fade">
                                      <p:cBhvr>
                                        <p:cTn id="24" dur="1000"/>
                                        <p:tgtEl>
                                          <p:spTgt spid="4098"/>
                                        </p:tgtEl>
                                      </p:cBhvr>
                                    </p:animEffect>
                                  </p:childTnLst>
                                </p:cTn>
                              </p:par>
                            </p:childTnLst>
                          </p:cTn>
                        </p:par>
                      </p:childTnLst>
                    </p:cTn>
                  </p:par>
                  <p:par>
                    <p:cTn id="25" fill="hold">
                      <p:stCondLst>
                        <p:cond delay="indefinite"/>
                      </p:stCondLst>
                      <p:childTnLst>
                        <p:par>
                          <p:cTn id="26" fill="hold">
                            <p:stCondLst>
                              <p:cond delay="0"/>
                            </p:stCondLst>
                            <p:childTnLst>
                              <p:par>
                                <p:cTn id="27" presetID="48" presetClass="entr" presetSubtype="0" accel="50000" fill="hold" nodeType="clickEffect">
                                  <p:stCondLst>
                                    <p:cond delay="0"/>
                                  </p:stCondLst>
                                  <p:childTnLst>
                                    <p:set>
                                      <p:cBhvr>
                                        <p:cTn id="28" dur="1" fill="hold">
                                          <p:stCondLst>
                                            <p:cond delay="0"/>
                                          </p:stCondLst>
                                        </p:cTn>
                                        <p:tgtEl>
                                          <p:spTgt spid="4100"/>
                                        </p:tgtEl>
                                        <p:attrNameLst>
                                          <p:attrName>style.visibility</p:attrName>
                                        </p:attrNameLst>
                                      </p:cBhvr>
                                      <p:to>
                                        <p:strVal val="visible"/>
                                      </p:to>
                                    </p:set>
                                    <p:anim calcmode="lin" valueType="num">
                                      <p:cBhvr>
                                        <p:cTn id="29" dur="1000" fill="hold"/>
                                        <p:tgtEl>
                                          <p:spTgt spid="410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0" dur="1000" fill="hold"/>
                                        <p:tgtEl>
                                          <p:spTgt spid="4100"/>
                                        </p:tgtEl>
                                        <p:attrNameLst>
                                          <p:attrName>ppt_x</p:attrName>
                                        </p:attrNameLst>
                                      </p:cBhvr>
                                      <p:tavLst>
                                        <p:tav tm="0">
                                          <p:val>
                                            <p:fltVal val="-1"/>
                                          </p:val>
                                        </p:tav>
                                        <p:tav tm="50000">
                                          <p:val>
                                            <p:fltVal val="0.95"/>
                                          </p:val>
                                        </p:tav>
                                        <p:tav tm="100000">
                                          <p:val>
                                            <p:strVal val="#ppt_x"/>
                                          </p:val>
                                        </p:tav>
                                      </p:tavLst>
                                    </p:anim>
                                    <p:anim calcmode="lin" valueType="num">
                                      <p:cBhvr>
                                        <p:cTn id="31" dur="1000" fill="hold"/>
                                        <p:tgtEl>
                                          <p:spTgt spid="4100"/>
                                        </p:tgtEl>
                                        <p:attrNameLst>
                                          <p:attrName>ppt_y</p:attrName>
                                        </p:attrNameLst>
                                      </p:cBhvr>
                                      <p:tavLst>
                                        <p:tav tm="0">
                                          <p:val>
                                            <p:strVal val="#ppt_y"/>
                                          </p:val>
                                        </p:tav>
                                        <p:tav tm="100000">
                                          <p:val>
                                            <p:strVal val="#ppt_y"/>
                                          </p:val>
                                        </p:tav>
                                      </p:tavLst>
                                    </p:anim>
                                    <p:animEffect transition="in" filter="fade">
                                      <p:cBhvr>
                                        <p:cTn id="3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28596" y="285728"/>
            <a:ext cx="7072362" cy="857256"/>
          </a:xfrm>
        </p:spPr>
        <p:txBody>
          <a:bodyPr/>
          <a:lstStyle/>
          <a:p>
            <a:r>
              <a:rPr lang="fr-FR" b="1" dirty="0" smtClean="0">
                <a:solidFill>
                  <a:schemeClr val="tx1"/>
                </a:solidFill>
              </a:rPr>
              <a:t>Pendant l’écriture du scénario, les élèves ont participé à l’élaboration du story-board …</a:t>
            </a:r>
            <a:endParaRPr lang="fr-FR" b="1" dirty="0">
              <a:solidFill>
                <a:schemeClr val="tx1"/>
              </a:solidFill>
            </a:endParaRPr>
          </a:p>
        </p:txBody>
      </p:sp>
      <p:pic>
        <p:nvPicPr>
          <p:cNvPr id="5122" name="Picture 2" descr="U:\ancien-perso\projets pédagogiques\Projets 2015-2016\Collège au cinéma niveau 4ème\photos\IMG_3540.JPG"/>
          <p:cNvPicPr>
            <a:picLocks noChangeAspect="1" noChangeArrowheads="1"/>
          </p:cNvPicPr>
          <p:nvPr/>
        </p:nvPicPr>
        <p:blipFill>
          <a:blip r:embed="rId2" cstate="print"/>
          <a:srcRect/>
          <a:stretch>
            <a:fillRect/>
          </a:stretch>
        </p:blipFill>
        <p:spPr bwMode="auto">
          <a:xfrm>
            <a:off x="214282" y="1142984"/>
            <a:ext cx="4285067" cy="3200575"/>
          </a:xfrm>
          <a:prstGeom prst="rect">
            <a:avLst/>
          </a:prstGeom>
          <a:noFill/>
        </p:spPr>
      </p:pic>
      <p:pic>
        <p:nvPicPr>
          <p:cNvPr id="5123" name="Picture 3" descr="U:\ancien-perso\projets pédagogiques\Projets 2015-2016\Collège au cinéma niveau 4ème\photos\IMG_3541.JPG"/>
          <p:cNvPicPr>
            <a:picLocks noChangeAspect="1" noChangeArrowheads="1"/>
          </p:cNvPicPr>
          <p:nvPr/>
        </p:nvPicPr>
        <p:blipFill>
          <a:blip r:embed="rId3" cstate="print"/>
          <a:srcRect l="14844" t="9207" r="10156" b="14437"/>
          <a:stretch>
            <a:fillRect/>
          </a:stretch>
        </p:blipFill>
        <p:spPr bwMode="auto">
          <a:xfrm>
            <a:off x="4643438" y="2786058"/>
            <a:ext cx="4249093" cy="3231081"/>
          </a:xfrm>
          <a:prstGeom prst="rect">
            <a:avLst/>
          </a:prstGeom>
          <a:noFill/>
        </p:spPr>
      </p:pic>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8" presetClass="entr" presetSubtype="0" accel="5000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5122"/>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5122"/>
                                        </p:tgtEl>
                                        <p:attrNameLst>
                                          <p:attrName>ppt_y</p:attrName>
                                        </p:attrNameLst>
                                      </p:cBhvr>
                                      <p:tavLst>
                                        <p:tav tm="0">
                                          <p:val>
                                            <p:strVal val="#ppt_y"/>
                                          </p:val>
                                        </p:tav>
                                        <p:tav tm="100000">
                                          <p:val>
                                            <p:strVal val="#ppt_y"/>
                                          </p:val>
                                        </p:tav>
                                      </p:tavLst>
                                    </p:anim>
                                    <p:animEffect transition="in" filter="fade">
                                      <p:cBhvr>
                                        <p:cTn id="17" dur="1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48" presetClass="entr" presetSubtype="0" accel="50000"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p:cTn id="22" dur="1000" fill="hold"/>
                                        <p:tgtEl>
                                          <p:spTgt spid="5123"/>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5123"/>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5123"/>
                                        </p:tgtEl>
                                        <p:attrNameLst>
                                          <p:attrName>ppt_y</p:attrName>
                                        </p:attrNameLst>
                                      </p:cBhvr>
                                      <p:tavLst>
                                        <p:tav tm="0">
                                          <p:val>
                                            <p:strVal val="#ppt_y"/>
                                          </p:val>
                                        </p:tav>
                                        <p:tav tm="100000">
                                          <p:val>
                                            <p:strVal val="#ppt_y"/>
                                          </p:val>
                                        </p:tav>
                                      </p:tavLst>
                                    </p:anim>
                                    <p:animEffect transition="in" filter="fade">
                                      <p:cBhvr>
                                        <p:cTn id="25" dur="1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pic>
        <p:nvPicPr>
          <p:cNvPr id="4" name="Picture 4" descr="U:\ancien-perso\projets pédagogiques\Projets 2015-2016\Collège au cinéma niveau 4ème\photos\IMG_3544.JPG"/>
          <p:cNvPicPr>
            <a:picLocks noChangeAspect="1" noChangeArrowheads="1"/>
          </p:cNvPicPr>
          <p:nvPr/>
        </p:nvPicPr>
        <p:blipFill>
          <a:blip r:embed="rId2" cstate="print"/>
          <a:srcRect l="9375" t="7115" b="9207"/>
          <a:stretch>
            <a:fillRect/>
          </a:stretch>
        </p:blipFill>
        <p:spPr bwMode="auto">
          <a:xfrm>
            <a:off x="214282" y="214290"/>
            <a:ext cx="4071966" cy="2808263"/>
          </a:xfrm>
          <a:prstGeom prst="rect">
            <a:avLst/>
          </a:prstGeom>
          <a:noFill/>
        </p:spPr>
      </p:pic>
      <p:pic>
        <p:nvPicPr>
          <p:cNvPr id="6146" name="Picture 2" descr="U:\ancien-perso\projets pédagogiques\Projets 2015-2016\Collège au cinéma niveau 4ème\photos\IMG_3548.JPG"/>
          <p:cNvPicPr>
            <a:picLocks noChangeAspect="1" noChangeArrowheads="1"/>
          </p:cNvPicPr>
          <p:nvPr/>
        </p:nvPicPr>
        <p:blipFill>
          <a:blip r:embed="rId3" cstate="print"/>
          <a:srcRect l="10156" t="5023" b="22805"/>
          <a:stretch>
            <a:fillRect/>
          </a:stretch>
        </p:blipFill>
        <p:spPr bwMode="auto">
          <a:xfrm>
            <a:off x="3000364" y="3143248"/>
            <a:ext cx="5786478" cy="3471900"/>
          </a:xfrm>
          <a:prstGeom prst="rect">
            <a:avLst/>
          </a:prstGeom>
          <a:noFill/>
        </p:spPr>
      </p:pic>
      <p:sp>
        <p:nvSpPr>
          <p:cNvPr id="6" name="ZoneTexte 5"/>
          <p:cNvSpPr txBox="1"/>
          <p:nvPr/>
        </p:nvSpPr>
        <p:spPr>
          <a:xfrm>
            <a:off x="4572000" y="1571612"/>
            <a:ext cx="3429024" cy="923330"/>
          </a:xfrm>
          <a:prstGeom prst="rect">
            <a:avLst/>
          </a:prstGeom>
          <a:noFill/>
        </p:spPr>
        <p:txBody>
          <a:bodyPr wrap="square" rtlCol="0">
            <a:spAutoFit/>
          </a:bodyPr>
          <a:lstStyle/>
          <a:p>
            <a:r>
              <a:rPr lang="fr-FR" b="1" dirty="0" smtClean="0"/>
              <a:t>Un peu de vocabulaire :</a:t>
            </a:r>
          </a:p>
          <a:p>
            <a:r>
              <a:rPr lang="fr-FR" b="1" dirty="0" smtClean="0"/>
              <a:t>Seriez-vous nous expliquer le champ et contre-champ ? </a:t>
            </a:r>
            <a:endParaRPr lang="fr-FR" b="1"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48" presetClass="entr" presetSubtype="0" accel="5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5" dur="1000" fill="hold"/>
                                        <p:tgtEl>
                                          <p:spTgt spid="4"/>
                                        </p:tgtEl>
                                        <p:attrNameLst>
                                          <p:attrName>ppt_x</p:attrName>
                                        </p:attrNameLst>
                                      </p:cBhvr>
                                      <p:tavLst>
                                        <p:tav tm="0">
                                          <p:val>
                                            <p:fltVal val="-1"/>
                                          </p:val>
                                        </p:tav>
                                        <p:tav tm="50000">
                                          <p:val>
                                            <p:fltVal val="0.95"/>
                                          </p:val>
                                        </p:tav>
                                        <p:tav tm="100000">
                                          <p:val>
                                            <p:strVal val="#ppt_x"/>
                                          </p:val>
                                        </p:tav>
                                      </p:tavLst>
                                    </p:anim>
                                    <p:anim calcmode="lin" valueType="num">
                                      <p:cBhvr>
                                        <p:cTn id="16" dur="1000" fill="hold"/>
                                        <p:tgtEl>
                                          <p:spTgt spid="4"/>
                                        </p:tgtEl>
                                        <p:attrNameLst>
                                          <p:attrName>ppt_y</p:attrName>
                                        </p:attrNameLst>
                                      </p:cBhvr>
                                      <p:tavLst>
                                        <p:tav tm="0">
                                          <p:val>
                                            <p:strVal val="#ppt_y"/>
                                          </p:val>
                                        </p:tav>
                                        <p:tav tm="100000">
                                          <p:val>
                                            <p:strVal val="#ppt_y"/>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8" presetClass="entr" presetSubtype="0" accel="50000" fill="hold" nodeType="click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p:cTn id="22" dur="1000" fill="hold"/>
                                        <p:tgtEl>
                                          <p:spTgt spid="614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3" dur="1000" fill="hold"/>
                                        <p:tgtEl>
                                          <p:spTgt spid="6146"/>
                                        </p:tgtEl>
                                        <p:attrNameLst>
                                          <p:attrName>ppt_x</p:attrName>
                                        </p:attrNameLst>
                                      </p:cBhvr>
                                      <p:tavLst>
                                        <p:tav tm="0">
                                          <p:val>
                                            <p:fltVal val="-1"/>
                                          </p:val>
                                        </p:tav>
                                        <p:tav tm="50000">
                                          <p:val>
                                            <p:fltVal val="0.95"/>
                                          </p:val>
                                        </p:tav>
                                        <p:tav tm="100000">
                                          <p:val>
                                            <p:strVal val="#ppt_x"/>
                                          </p:val>
                                        </p:tav>
                                      </p:tavLst>
                                    </p:anim>
                                    <p:anim calcmode="lin" valueType="num">
                                      <p:cBhvr>
                                        <p:cTn id="24" dur="1000" fill="hold"/>
                                        <p:tgtEl>
                                          <p:spTgt spid="6146"/>
                                        </p:tgtEl>
                                        <p:attrNameLst>
                                          <p:attrName>ppt_y</p:attrName>
                                        </p:attrNameLst>
                                      </p:cBhvr>
                                      <p:tavLst>
                                        <p:tav tm="0">
                                          <p:val>
                                            <p:strVal val="#ppt_y"/>
                                          </p:val>
                                        </p:tav>
                                        <p:tav tm="100000">
                                          <p:val>
                                            <p:strVal val="#ppt_y"/>
                                          </p:val>
                                        </p:tav>
                                      </p:tavLst>
                                    </p:anim>
                                    <p:animEffect transition="in" filter="fade">
                                      <p:cBhvr>
                                        <p:cTn id="25"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Distribution des rôles </a:t>
            </a:r>
            <a:endParaRPr lang="fr-FR" dirty="0"/>
          </a:p>
        </p:txBody>
      </p:sp>
      <p:pic>
        <p:nvPicPr>
          <p:cNvPr id="4" name="Picture 2" descr="U:\ancien-perso\projets pédagogiques\Projets 2015-2016\Collège au cinéma niveau 4ème\photos\DSC06973.JPG"/>
          <p:cNvPicPr>
            <a:picLocks noChangeAspect="1" noChangeArrowheads="1"/>
          </p:cNvPicPr>
          <p:nvPr/>
        </p:nvPicPr>
        <p:blipFill>
          <a:blip r:embed="rId2" cstate="print"/>
          <a:srcRect l="7936" r="3175"/>
          <a:stretch>
            <a:fillRect/>
          </a:stretch>
        </p:blipFill>
        <p:spPr bwMode="auto">
          <a:xfrm>
            <a:off x="428596" y="1714488"/>
            <a:ext cx="4000528" cy="3000396"/>
          </a:xfrm>
          <a:prstGeom prst="rect">
            <a:avLst/>
          </a:prstGeom>
          <a:noFill/>
        </p:spPr>
      </p:pic>
      <p:sp>
        <p:nvSpPr>
          <p:cNvPr id="5" name="ZoneTexte 4"/>
          <p:cNvSpPr txBox="1"/>
          <p:nvPr/>
        </p:nvSpPr>
        <p:spPr>
          <a:xfrm>
            <a:off x="500034" y="4857760"/>
            <a:ext cx="1785950" cy="646331"/>
          </a:xfrm>
          <a:prstGeom prst="rect">
            <a:avLst/>
          </a:prstGeom>
          <a:noFill/>
        </p:spPr>
        <p:txBody>
          <a:bodyPr wrap="square" rtlCol="0">
            <a:spAutoFit/>
          </a:bodyPr>
          <a:lstStyle/>
          <a:p>
            <a:r>
              <a:rPr lang="fr-FR" b="1" dirty="0" smtClean="0"/>
              <a:t>MAEVA (Journaliste) </a:t>
            </a:r>
            <a:endParaRPr lang="fr-FR" b="1" dirty="0"/>
          </a:p>
        </p:txBody>
      </p:sp>
      <p:sp>
        <p:nvSpPr>
          <p:cNvPr id="6" name="ZoneTexte 5"/>
          <p:cNvSpPr txBox="1"/>
          <p:nvPr/>
        </p:nvSpPr>
        <p:spPr>
          <a:xfrm>
            <a:off x="2428860" y="4857760"/>
            <a:ext cx="2000264" cy="646331"/>
          </a:xfrm>
          <a:prstGeom prst="rect">
            <a:avLst/>
          </a:prstGeom>
          <a:noFill/>
        </p:spPr>
        <p:txBody>
          <a:bodyPr wrap="square" rtlCol="0">
            <a:spAutoFit/>
          </a:bodyPr>
          <a:lstStyle/>
          <a:p>
            <a:r>
              <a:rPr lang="fr-FR" b="1" dirty="0" smtClean="0"/>
              <a:t>MAELLE </a:t>
            </a:r>
          </a:p>
          <a:p>
            <a:r>
              <a:rPr lang="fr-FR" b="1" dirty="0" smtClean="0"/>
              <a:t>(Bibliothécaire)</a:t>
            </a:r>
            <a:endParaRPr lang="fr-FR" b="1" dirty="0"/>
          </a:p>
        </p:txBody>
      </p:sp>
      <p:sp>
        <p:nvSpPr>
          <p:cNvPr id="8" name="ZoneTexte 7"/>
          <p:cNvSpPr txBox="1"/>
          <p:nvPr/>
        </p:nvSpPr>
        <p:spPr>
          <a:xfrm>
            <a:off x="6929454" y="4929198"/>
            <a:ext cx="1714512" cy="646331"/>
          </a:xfrm>
          <a:prstGeom prst="rect">
            <a:avLst/>
          </a:prstGeom>
          <a:noFill/>
        </p:spPr>
        <p:txBody>
          <a:bodyPr wrap="square" rtlCol="0">
            <a:spAutoFit/>
          </a:bodyPr>
          <a:lstStyle/>
          <a:p>
            <a:r>
              <a:rPr lang="fr-FR" b="1" dirty="0" smtClean="0"/>
              <a:t>ILIES </a:t>
            </a:r>
          </a:p>
          <a:p>
            <a:r>
              <a:rPr lang="fr-FR" b="1" dirty="0" smtClean="0"/>
              <a:t>(MAJID)</a:t>
            </a:r>
            <a:endParaRPr lang="fr-FR" b="1" dirty="0"/>
          </a:p>
        </p:txBody>
      </p:sp>
      <p:pic>
        <p:nvPicPr>
          <p:cNvPr id="24579" name="Picture 3" descr="U:\ancien-perso\projets pédagogiques\Projets 2015-2016\Collège au cinéma niveau 4ème\photos\DSC07000.JPG"/>
          <p:cNvPicPr>
            <a:picLocks noChangeAspect="1" noChangeArrowheads="1"/>
          </p:cNvPicPr>
          <p:nvPr/>
        </p:nvPicPr>
        <p:blipFill>
          <a:blip r:embed="rId3" cstate="print"/>
          <a:srcRect l="41407" t="33594" r="42187" b="31250"/>
          <a:stretch>
            <a:fillRect/>
          </a:stretch>
        </p:blipFill>
        <p:spPr bwMode="auto">
          <a:xfrm>
            <a:off x="6715140" y="1714488"/>
            <a:ext cx="2100277" cy="3000396"/>
          </a:xfrm>
          <a:prstGeom prst="rect">
            <a:avLst/>
          </a:prstGeom>
          <a:noFill/>
        </p:spPr>
      </p:pic>
      <p:pic>
        <p:nvPicPr>
          <p:cNvPr id="24580" name="Picture 4" descr="U:\ancien-perso\projets pédagogiques\Projets 2015-2016\Collège au cinéma niveau 4ème\photos\IMG_3580.JPG"/>
          <p:cNvPicPr>
            <a:picLocks noChangeAspect="1" noChangeArrowheads="1"/>
          </p:cNvPicPr>
          <p:nvPr/>
        </p:nvPicPr>
        <p:blipFill>
          <a:blip r:embed="rId4" cstate="print"/>
          <a:srcRect l="19531" t="46862" r="64463" b="23851"/>
          <a:stretch>
            <a:fillRect/>
          </a:stretch>
        </p:blipFill>
        <p:spPr bwMode="auto">
          <a:xfrm>
            <a:off x="4500562" y="1714488"/>
            <a:ext cx="2143140" cy="2928958"/>
          </a:xfrm>
          <a:prstGeom prst="rect">
            <a:avLst/>
          </a:prstGeom>
          <a:noFill/>
        </p:spPr>
      </p:pic>
      <p:sp>
        <p:nvSpPr>
          <p:cNvPr id="11" name="ZoneTexte 10"/>
          <p:cNvSpPr txBox="1"/>
          <p:nvPr/>
        </p:nvSpPr>
        <p:spPr>
          <a:xfrm>
            <a:off x="4500562" y="4929198"/>
            <a:ext cx="2143140" cy="646331"/>
          </a:xfrm>
          <a:prstGeom prst="rect">
            <a:avLst/>
          </a:prstGeom>
          <a:noFill/>
        </p:spPr>
        <p:txBody>
          <a:bodyPr wrap="square" rtlCol="0">
            <a:spAutoFit/>
          </a:bodyPr>
          <a:lstStyle/>
          <a:p>
            <a:r>
              <a:rPr lang="fr-FR" b="1" dirty="0" smtClean="0"/>
              <a:t>NESRINE (ZAHINA</a:t>
            </a:r>
            <a:r>
              <a:rPr lang="fr-FR" dirty="0" smtClean="0"/>
              <a:t>)</a:t>
            </a:r>
            <a:endParaRPr lang="fr-FR" dirty="0"/>
          </a:p>
        </p:txBody>
      </p:sp>
    </p:spTree>
  </p:cSld>
  <p:clrMapOvr>
    <a:masterClrMapping/>
  </p:clrMapOvr>
  <p:transition spd="slow" advClick="0" advTm="10000">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anim calcmode="discrete" valueType="clr">
                                      <p:cBhvr override="childStyle">
                                        <p:cTn id="7"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gtEl>
                                        <p:attrNameLst>
                                          <p:attrName>fillcolor</p:attrName>
                                        </p:attrNameLst>
                                      </p:cBhvr>
                                      <p:tavLst>
                                        <p:tav tm="0">
                                          <p:val>
                                            <p:clrVal>
                                              <a:schemeClr val="accent2"/>
                                            </p:clrVal>
                                          </p:val>
                                        </p:tav>
                                        <p:tav tm="50000">
                                          <p:val>
                                            <p:clrVal>
                                              <a:schemeClr val="hlink"/>
                                            </p:clrVal>
                                          </p:val>
                                        </p:tav>
                                      </p:tavLst>
                                    </p:anim>
                                    <p:set>
                                      <p:cBhvr>
                                        <p:cTn id="9" dur="80"/>
                                        <p:tgtEl>
                                          <p:spTgt spid="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5"/>
                                        </p:tgtEl>
                                        <p:attrNameLst>
                                          <p:attrName>style.visibility</p:attrName>
                                        </p:attrNameLst>
                                      </p:cBhvr>
                                      <p:to>
                                        <p:strVal val="visible"/>
                                      </p:to>
                                    </p:set>
                                    <p:anim calcmode="discrete" valueType="clr">
                                      <p:cBhvr override="childStyle">
                                        <p:cTn id="3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5"/>
                                        </p:tgtEl>
                                        <p:attrNameLst>
                                          <p:attrName>fillcolor</p:attrName>
                                        </p:attrNameLst>
                                      </p:cBhvr>
                                      <p:tavLst>
                                        <p:tav tm="0">
                                          <p:val>
                                            <p:clrVal>
                                              <a:schemeClr val="accent2"/>
                                            </p:clrVal>
                                          </p:val>
                                        </p:tav>
                                        <p:tav tm="50000">
                                          <p:val>
                                            <p:clrVal>
                                              <a:schemeClr val="hlink"/>
                                            </p:clrVal>
                                          </p:val>
                                        </p:tav>
                                      </p:tavLst>
                                    </p:anim>
                                    <p:set>
                                      <p:cBhvr>
                                        <p:cTn id="34" dur="80"/>
                                        <p:tgtEl>
                                          <p:spTgt spid="5"/>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6"/>
                                        </p:tgtEl>
                                        <p:attrNameLst>
                                          <p:attrName>style.visibility</p:attrName>
                                        </p:attrNameLst>
                                      </p:cBhvr>
                                      <p:to>
                                        <p:strVal val="visible"/>
                                      </p:to>
                                    </p:set>
                                    <p:anim calcmode="discrete" valueType="clr">
                                      <p:cBhvr override="childStyle">
                                        <p:cTn id="39"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6"/>
                                        </p:tgtEl>
                                        <p:attrNameLst>
                                          <p:attrName>fillcolor</p:attrName>
                                        </p:attrNameLst>
                                      </p:cBhvr>
                                      <p:tavLst>
                                        <p:tav tm="0">
                                          <p:val>
                                            <p:clrVal>
                                              <a:schemeClr val="accent2"/>
                                            </p:clrVal>
                                          </p:val>
                                        </p:tav>
                                        <p:tav tm="50000">
                                          <p:val>
                                            <p:clrVal>
                                              <a:schemeClr val="hlink"/>
                                            </p:clrVal>
                                          </p:val>
                                        </p:tav>
                                      </p:tavLst>
                                    </p:anim>
                                    <p:set>
                                      <p:cBhvr>
                                        <p:cTn id="41" dur="80"/>
                                        <p:tgtEl>
                                          <p:spTgt spid="6"/>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24580"/>
                                        </p:tgtEl>
                                        <p:attrNameLst>
                                          <p:attrName>style.visibility</p:attrName>
                                        </p:attrNameLst>
                                      </p:cBhvr>
                                      <p:to>
                                        <p:strVal val="visible"/>
                                      </p:to>
                                    </p:set>
                                    <p:animEffect transition="in" filter="wipe(down)">
                                      <p:cBhvr>
                                        <p:cTn id="46" dur="580">
                                          <p:stCondLst>
                                            <p:cond delay="0"/>
                                          </p:stCondLst>
                                        </p:cTn>
                                        <p:tgtEl>
                                          <p:spTgt spid="24580"/>
                                        </p:tgtEl>
                                      </p:cBhvr>
                                    </p:animEffect>
                                    <p:anim calcmode="lin" valueType="num">
                                      <p:cBhvr>
                                        <p:cTn id="47" dur="1822" tmFilter="0,0; 0.14,0.36; 0.43,0.73; 0.71,0.91; 1.0,1.0">
                                          <p:stCondLst>
                                            <p:cond delay="0"/>
                                          </p:stCondLst>
                                        </p:cTn>
                                        <p:tgtEl>
                                          <p:spTgt spid="2458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458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458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458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4580"/>
                                        </p:tgtEl>
                                        <p:attrNameLst>
                                          <p:attrName>ppt_y</p:attrName>
                                        </p:attrNameLst>
                                      </p:cBhvr>
                                      <p:tavLst>
                                        <p:tav tm="0" fmla="#ppt_y-sin(pi*$)/81">
                                          <p:val>
                                            <p:fltVal val="0"/>
                                          </p:val>
                                        </p:tav>
                                        <p:tav tm="100000">
                                          <p:val>
                                            <p:fltVal val="1"/>
                                          </p:val>
                                        </p:tav>
                                      </p:tavLst>
                                    </p:anim>
                                    <p:animScale>
                                      <p:cBhvr>
                                        <p:cTn id="52" dur="26">
                                          <p:stCondLst>
                                            <p:cond delay="650"/>
                                          </p:stCondLst>
                                        </p:cTn>
                                        <p:tgtEl>
                                          <p:spTgt spid="24580"/>
                                        </p:tgtEl>
                                      </p:cBhvr>
                                      <p:to x="100000" y="60000"/>
                                    </p:animScale>
                                    <p:animScale>
                                      <p:cBhvr>
                                        <p:cTn id="53" dur="166" decel="50000">
                                          <p:stCondLst>
                                            <p:cond delay="676"/>
                                          </p:stCondLst>
                                        </p:cTn>
                                        <p:tgtEl>
                                          <p:spTgt spid="24580"/>
                                        </p:tgtEl>
                                      </p:cBhvr>
                                      <p:to x="100000" y="100000"/>
                                    </p:animScale>
                                    <p:animScale>
                                      <p:cBhvr>
                                        <p:cTn id="54" dur="26">
                                          <p:stCondLst>
                                            <p:cond delay="1312"/>
                                          </p:stCondLst>
                                        </p:cTn>
                                        <p:tgtEl>
                                          <p:spTgt spid="24580"/>
                                        </p:tgtEl>
                                      </p:cBhvr>
                                      <p:to x="100000" y="80000"/>
                                    </p:animScale>
                                    <p:animScale>
                                      <p:cBhvr>
                                        <p:cTn id="55" dur="166" decel="50000">
                                          <p:stCondLst>
                                            <p:cond delay="1338"/>
                                          </p:stCondLst>
                                        </p:cTn>
                                        <p:tgtEl>
                                          <p:spTgt spid="24580"/>
                                        </p:tgtEl>
                                      </p:cBhvr>
                                      <p:to x="100000" y="100000"/>
                                    </p:animScale>
                                    <p:animScale>
                                      <p:cBhvr>
                                        <p:cTn id="56" dur="26">
                                          <p:stCondLst>
                                            <p:cond delay="1642"/>
                                          </p:stCondLst>
                                        </p:cTn>
                                        <p:tgtEl>
                                          <p:spTgt spid="24580"/>
                                        </p:tgtEl>
                                      </p:cBhvr>
                                      <p:to x="100000" y="90000"/>
                                    </p:animScale>
                                    <p:animScale>
                                      <p:cBhvr>
                                        <p:cTn id="57" dur="166" decel="50000">
                                          <p:stCondLst>
                                            <p:cond delay="1668"/>
                                          </p:stCondLst>
                                        </p:cTn>
                                        <p:tgtEl>
                                          <p:spTgt spid="24580"/>
                                        </p:tgtEl>
                                      </p:cBhvr>
                                      <p:to x="100000" y="100000"/>
                                    </p:animScale>
                                    <p:animScale>
                                      <p:cBhvr>
                                        <p:cTn id="58" dur="26">
                                          <p:stCondLst>
                                            <p:cond delay="1808"/>
                                          </p:stCondLst>
                                        </p:cTn>
                                        <p:tgtEl>
                                          <p:spTgt spid="24580"/>
                                        </p:tgtEl>
                                      </p:cBhvr>
                                      <p:to x="100000" y="95000"/>
                                    </p:animScale>
                                    <p:animScale>
                                      <p:cBhvr>
                                        <p:cTn id="59" dur="166" decel="50000">
                                          <p:stCondLst>
                                            <p:cond delay="1834"/>
                                          </p:stCondLst>
                                        </p:cTn>
                                        <p:tgtEl>
                                          <p:spTgt spid="2458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7" presetClass="entr" presetSubtype="0" fill="hold" grpId="0" nodeType="clickEffect">
                                  <p:stCondLst>
                                    <p:cond delay="0"/>
                                  </p:stCondLst>
                                  <p:iterate type="lt">
                                    <p:tmPct val="50000"/>
                                  </p:iterate>
                                  <p:childTnLst>
                                    <p:set>
                                      <p:cBhvr>
                                        <p:cTn id="63" dur="1" fill="hold">
                                          <p:stCondLst>
                                            <p:cond delay="0"/>
                                          </p:stCondLst>
                                        </p:cTn>
                                        <p:tgtEl>
                                          <p:spTgt spid="11"/>
                                        </p:tgtEl>
                                        <p:attrNameLst>
                                          <p:attrName>style.visibility</p:attrName>
                                        </p:attrNameLst>
                                      </p:cBhvr>
                                      <p:to>
                                        <p:strVal val="visible"/>
                                      </p:to>
                                    </p:set>
                                    <p:anim calcmode="discrete" valueType="clr">
                                      <p:cBhvr override="childStyle">
                                        <p:cTn id="6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65" dur="80"/>
                                        <p:tgtEl>
                                          <p:spTgt spid="11"/>
                                        </p:tgtEl>
                                        <p:attrNameLst>
                                          <p:attrName>fillcolor</p:attrName>
                                        </p:attrNameLst>
                                      </p:cBhvr>
                                      <p:tavLst>
                                        <p:tav tm="0">
                                          <p:val>
                                            <p:clrVal>
                                              <a:schemeClr val="accent2"/>
                                            </p:clrVal>
                                          </p:val>
                                        </p:tav>
                                        <p:tav tm="50000">
                                          <p:val>
                                            <p:clrVal>
                                              <a:schemeClr val="hlink"/>
                                            </p:clrVal>
                                          </p:val>
                                        </p:tav>
                                      </p:tavLst>
                                    </p:anim>
                                    <p:set>
                                      <p:cBhvr>
                                        <p:cTn id="66" dur="80"/>
                                        <p:tgtEl>
                                          <p:spTgt spid="11"/>
                                        </p:tgtEl>
                                        <p:attrNameLst>
                                          <p:attrName>fill.type</p:attrName>
                                        </p:attrNameLst>
                                      </p:cBhvr>
                                      <p:to>
                                        <p:strVal val="solid"/>
                                      </p:to>
                                    </p:set>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24579"/>
                                        </p:tgtEl>
                                        <p:attrNameLst>
                                          <p:attrName>style.visibility</p:attrName>
                                        </p:attrNameLst>
                                      </p:cBhvr>
                                      <p:to>
                                        <p:strVal val="visible"/>
                                      </p:to>
                                    </p:set>
                                    <p:animEffect transition="in" filter="wipe(down)">
                                      <p:cBhvr>
                                        <p:cTn id="71" dur="580">
                                          <p:stCondLst>
                                            <p:cond delay="0"/>
                                          </p:stCondLst>
                                        </p:cTn>
                                        <p:tgtEl>
                                          <p:spTgt spid="24579"/>
                                        </p:tgtEl>
                                      </p:cBhvr>
                                    </p:animEffect>
                                    <p:anim calcmode="lin" valueType="num">
                                      <p:cBhvr>
                                        <p:cTn id="72" dur="1822" tmFilter="0,0; 0.14,0.36; 0.43,0.73; 0.71,0.91; 1.0,1.0">
                                          <p:stCondLst>
                                            <p:cond delay="0"/>
                                          </p:stCondLst>
                                        </p:cTn>
                                        <p:tgtEl>
                                          <p:spTgt spid="2457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457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457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457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4579"/>
                                        </p:tgtEl>
                                        <p:attrNameLst>
                                          <p:attrName>ppt_y</p:attrName>
                                        </p:attrNameLst>
                                      </p:cBhvr>
                                      <p:tavLst>
                                        <p:tav tm="0" fmla="#ppt_y-sin(pi*$)/81">
                                          <p:val>
                                            <p:fltVal val="0"/>
                                          </p:val>
                                        </p:tav>
                                        <p:tav tm="100000">
                                          <p:val>
                                            <p:fltVal val="1"/>
                                          </p:val>
                                        </p:tav>
                                      </p:tavLst>
                                    </p:anim>
                                    <p:animScale>
                                      <p:cBhvr>
                                        <p:cTn id="77" dur="26">
                                          <p:stCondLst>
                                            <p:cond delay="650"/>
                                          </p:stCondLst>
                                        </p:cTn>
                                        <p:tgtEl>
                                          <p:spTgt spid="24579"/>
                                        </p:tgtEl>
                                      </p:cBhvr>
                                      <p:to x="100000" y="60000"/>
                                    </p:animScale>
                                    <p:animScale>
                                      <p:cBhvr>
                                        <p:cTn id="78" dur="166" decel="50000">
                                          <p:stCondLst>
                                            <p:cond delay="676"/>
                                          </p:stCondLst>
                                        </p:cTn>
                                        <p:tgtEl>
                                          <p:spTgt spid="24579"/>
                                        </p:tgtEl>
                                      </p:cBhvr>
                                      <p:to x="100000" y="100000"/>
                                    </p:animScale>
                                    <p:animScale>
                                      <p:cBhvr>
                                        <p:cTn id="79" dur="26">
                                          <p:stCondLst>
                                            <p:cond delay="1312"/>
                                          </p:stCondLst>
                                        </p:cTn>
                                        <p:tgtEl>
                                          <p:spTgt spid="24579"/>
                                        </p:tgtEl>
                                      </p:cBhvr>
                                      <p:to x="100000" y="80000"/>
                                    </p:animScale>
                                    <p:animScale>
                                      <p:cBhvr>
                                        <p:cTn id="80" dur="166" decel="50000">
                                          <p:stCondLst>
                                            <p:cond delay="1338"/>
                                          </p:stCondLst>
                                        </p:cTn>
                                        <p:tgtEl>
                                          <p:spTgt spid="24579"/>
                                        </p:tgtEl>
                                      </p:cBhvr>
                                      <p:to x="100000" y="100000"/>
                                    </p:animScale>
                                    <p:animScale>
                                      <p:cBhvr>
                                        <p:cTn id="81" dur="26">
                                          <p:stCondLst>
                                            <p:cond delay="1642"/>
                                          </p:stCondLst>
                                        </p:cTn>
                                        <p:tgtEl>
                                          <p:spTgt spid="24579"/>
                                        </p:tgtEl>
                                      </p:cBhvr>
                                      <p:to x="100000" y="90000"/>
                                    </p:animScale>
                                    <p:animScale>
                                      <p:cBhvr>
                                        <p:cTn id="82" dur="166" decel="50000">
                                          <p:stCondLst>
                                            <p:cond delay="1668"/>
                                          </p:stCondLst>
                                        </p:cTn>
                                        <p:tgtEl>
                                          <p:spTgt spid="24579"/>
                                        </p:tgtEl>
                                      </p:cBhvr>
                                      <p:to x="100000" y="100000"/>
                                    </p:animScale>
                                    <p:animScale>
                                      <p:cBhvr>
                                        <p:cTn id="83" dur="26">
                                          <p:stCondLst>
                                            <p:cond delay="1808"/>
                                          </p:stCondLst>
                                        </p:cTn>
                                        <p:tgtEl>
                                          <p:spTgt spid="24579"/>
                                        </p:tgtEl>
                                      </p:cBhvr>
                                      <p:to x="100000" y="95000"/>
                                    </p:animScale>
                                    <p:animScale>
                                      <p:cBhvr>
                                        <p:cTn id="84" dur="166" decel="50000">
                                          <p:stCondLst>
                                            <p:cond delay="1834"/>
                                          </p:stCondLst>
                                        </p:cTn>
                                        <p:tgtEl>
                                          <p:spTgt spid="24579"/>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7" presetClass="entr" presetSubtype="0" fill="hold" grpId="0" nodeType="clickEffect">
                                  <p:stCondLst>
                                    <p:cond delay="0"/>
                                  </p:stCondLst>
                                  <p:iterate type="lt">
                                    <p:tmPct val="50000"/>
                                  </p:iterate>
                                  <p:childTnLst>
                                    <p:set>
                                      <p:cBhvr>
                                        <p:cTn id="88" dur="1" fill="hold">
                                          <p:stCondLst>
                                            <p:cond delay="0"/>
                                          </p:stCondLst>
                                        </p:cTn>
                                        <p:tgtEl>
                                          <p:spTgt spid="8"/>
                                        </p:tgtEl>
                                        <p:attrNameLst>
                                          <p:attrName>style.visibility</p:attrName>
                                        </p:attrNameLst>
                                      </p:cBhvr>
                                      <p:to>
                                        <p:strVal val="visible"/>
                                      </p:to>
                                    </p:set>
                                    <p:anim calcmode="discrete" valueType="clr">
                                      <p:cBhvr override="childStyle">
                                        <p:cTn id="89"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90" dur="80"/>
                                        <p:tgtEl>
                                          <p:spTgt spid="8"/>
                                        </p:tgtEl>
                                        <p:attrNameLst>
                                          <p:attrName>fillcolor</p:attrName>
                                        </p:attrNameLst>
                                      </p:cBhvr>
                                      <p:tavLst>
                                        <p:tav tm="0">
                                          <p:val>
                                            <p:clrVal>
                                              <a:schemeClr val="accent2"/>
                                            </p:clrVal>
                                          </p:val>
                                        </p:tav>
                                        <p:tav tm="50000">
                                          <p:val>
                                            <p:clrVal>
                                              <a:schemeClr val="hlink"/>
                                            </p:clrVal>
                                          </p:val>
                                        </p:tav>
                                      </p:tavLst>
                                    </p:anim>
                                    <p:set>
                                      <p:cBhvr>
                                        <p:cTn id="91"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P spid="11"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Personnalisé 2">
      <a:dk1>
        <a:srgbClr val="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1428</TotalTime>
  <Words>487</Words>
  <Application>Microsoft Office PowerPoint</Application>
  <PresentationFormat>Affichage à l'écran (4:3)</PresentationFormat>
  <Paragraphs>80</Paragraphs>
  <Slides>34</Slides>
  <Notes>0</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Verve</vt:lpstr>
      <vt:lpstr> Niveau 4ème  Collège au cinéma   « Court- mettrons » ensemble  </vt:lpstr>
      <vt:lpstr>La programmation   Cinéma Le Morvan </vt:lpstr>
      <vt:lpstr>Etape 1  Le choix du thème du scénario</vt:lpstr>
      <vt:lpstr>Diapositive 4</vt:lpstr>
      <vt:lpstr>Diapositive 5</vt:lpstr>
      <vt:lpstr> Etape 2   Travail sur l’écriture et le découpage scénaristique </vt:lpstr>
      <vt:lpstr>Diapositive 7</vt:lpstr>
      <vt:lpstr>Diapositive 8</vt:lpstr>
      <vt:lpstr>Distribution des rôles </vt:lpstr>
      <vt:lpstr>Etape 3 Travail sur le découpage technique avec l’initiation au matériel </vt:lpstr>
      <vt:lpstr>Diapositive 11</vt:lpstr>
      <vt:lpstr>Etape 4  Réalisation du court-métrage </vt:lpstr>
      <vt:lpstr>LA SCRIPTE (SHERIANE)</vt:lpstr>
      <vt:lpstr>Diapositive 14</vt:lpstr>
      <vt:lpstr>Diapositive 15</vt:lpstr>
      <vt:lpstr>Diapositive 16</vt:lpstr>
      <vt:lpstr>Diapositive 17</vt:lpstr>
      <vt:lpstr>Diapositive 18</vt:lpstr>
      <vt:lpstr>Diapositive 19</vt:lpstr>
      <vt:lpstr>Une équipe de techniciens efficace  !</vt:lpstr>
      <vt:lpstr>Attentive au moindre détail …</vt:lpstr>
      <vt:lpstr>Diapositive 22</vt:lpstr>
      <vt:lpstr>Diapositive 23</vt:lpstr>
      <vt:lpstr>MAJID PERDU DANS SES PENSEES….</vt:lpstr>
      <vt:lpstr>Quels sont vos meilleurs souvenirs du tournage ? </vt:lpstr>
      <vt:lpstr>Fin du tournage :  une belle aventure citoyenne</vt:lpstr>
      <vt:lpstr>ZAHINA et MAJID  Au-delà des préjugés </vt:lpstr>
      <vt:lpstr>Une aventure qui se poursuit …</vt:lpstr>
      <vt:lpstr>La présentation du court-métrage au forum des métiers du cinéma</vt:lpstr>
      <vt:lpstr>Une pause bien méritée…</vt:lpstr>
      <vt:lpstr>Au forum du cinéma, les 4èmeA prennent « la pose officielle »</vt:lpstr>
      <vt:lpstr>Et « la pose officieuse »</vt:lpstr>
      <vt:lpstr>Et la suite….</vt:lpstr>
      <vt:lpstr>Un grand Merci  à tous ceux et celles qui ont permis de faire de ce projet une belle aventure cinématographique , citoyenne, humaine…  Mme DUPOUY Mme ROUGEOT Mme CORDELIER  L’équipe de LABOZERO pour leur professionnalisme : Benjamin, Florent et Laetitia  Les élèves de 4ème A pour leur prise d’initiative et leur engagement dans ce projet :   AGOUNI Marouan AHMIDI Nesrine BEKHTAOUI Elyes BENDAOUDIA Sheriane BIOU Aymene DA SILVA Kévin DUCHESNE Mélissa DURY Léa ERPATE Farah GHESQUIERE Tom GHESQUIERE Zoé IYITUTUNCU Ekrem  JOSEPH Bridget KEROUASSE Logann KOELSCH Félicien MILAN Maëva PAOLETTI Anthony SABRI Aïda SALI Gokan SARANDAO Judith TULAH Maëlle YIGITBILEK Melis VACHER Gladys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Projets culturels 2015-2016</dc:title>
  <dc:creator>francoise.cordelier</dc:creator>
  <cp:lastModifiedBy>cordelier</cp:lastModifiedBy>
  <cp:revision>134</cp:revision>
  <dcterms:created xsi:type="dcterms:W3CDTF">2016-06-14T07:24:02Z</dcterms:created>
  <dcterms:modified xsi:type="dcterms:W3CDTF">2016-07-12T08:34:23Z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